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  <p:embeddedFont>
      <p:font typeface="Inter Italics" charset="1" panose="020B050203000000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Oggi condividere i dati è fondamentale in moltissimi settori, ma rappresenta un rischio serio per la privacy. Anche quando togliamo nomi ed email, non basta: le persone possono comunque essere ri-identificate usando attributi molto semplici, come età, genere e codice postale. Infatti, uno studio molto famoso di Latanya Sweeney ha dimostrato che l’87% della popolazione americana può essere identificata solo con queste tre informazioni.</a:t>
            </a:r>
          </a:p>
          <a:p>
            <a:r>
              <a:rPr lang="en-US"/>
              <a:t/>
            </a:r>
          </a:p>
          <a:p>
            <a:r>
              <a:rPr lang="en-US"/>
              <a:t>Ecco perché le tecniche tradizionali di protezione, come la semplice pseudonimizzazione, non sono più sufficienti. Servono strumenti più avanzati e soprattutto più flessibili per garantire davvero l’anonimato.</a:t>
            </a:r>
          </a:p>
          <a:p>
            <a:r>
              <a:rPr lang="en-US"/>
              <a:t/>
            </a:r>
          </a:p>
          <a:p>
            <a:r>
              <a:rPr lang="en-US"/>
              <a:t>Per risolvere questo problema abbiamo sviluppato AnonimaData: una piattaforma web scalabile, semplice da usare, che permette di applicare diversi algoritmi di anonimizzazione configurabili direttamente dall’utente, con la massima sicurezza e adattabilità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Il nostro obiettivo era creare una piattaforma web scalabile e facile da usare per aiutare chi lavora con i dati a garantire la privacy prima di condividerli o analizzarli. La piattaforma permette di caricare dataset, scegliere diversi algoritmi di anonimizzazione, configurare i parametri, visualizzare l’anteprima dei dati anonimizzati e scaricarli in totale sicurezza. Tutta l’infrastruttura è gestita su Google Cloud tramite Terraform, per garantire efficienza e scalabilità. In questo modo, aiutiamo gli utenti a bilanciare privacy e utilità dei dati in modo semplice ed efficace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Il nostro sistema è organizzato in tre livelli principali: frontend, backend e infrastruttura cloud. L’utente interagisce con una semplice interfaccia web sviluppata in React per caricare il file e configurare l’algoritmo. Il backend, costruito con FastAPI in Python, riceve il file, lo processa e applica l’algoritmo di anonimizzazione richiesto. I dati anonimizzati vengono poi salvati nel database e nello storage cloud, garantendo sicurezza e persistenza. Tutta l’infrastruttura è gestita su Google Cloud Platform e automatizzata tramite Terraform per garantire scalabilità e affidabilità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Il workflow utente è stato pensato per essere semplice e guidato. L’utente inizia caricando il proprio dataset e selezionando l’algoritmo di anonimizzazione più adatto. Dopo aver configurato i parametri, il sistema invia tutto al backend, che classifica automaticamente le colonne e applica l’algoritmo scelto. Una volta completato il processo, il sistema mostra un’anteprima dei dati anonimizzati e offre la possibilità di scaricare il file completo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Il workflow utente è stato pensato per essere semplice e guidato. L’utente inizia caricando il proprio dataset e selezionando l’algoritmo di anonimizzazione più adatto. Dopo aver configurato i parametri, il sistema invia tutto al backend, che classifica automaticamente le colonne e applica l’algoritmo scelto. Una volta completato il processo, il sistema mostra un’anteprima dei dati anonimizzati e offre la possibilità di scaricare il file completo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Il nostro sistema offre quattro algoritmi di anonimizzazione, ciascuno con caratteristiche e livelli di protezione differenti.</a:t>
            </a:r>
          </a:p>
          <a:p>
            <a:r>
              <a:rPr lang="en-US"/>
              <a:t/>
            </a:r>
          </a:p>
          <a:p>
            <a:r>
              <a:rPr lang="en-US"/>
              <a:t>Il primo è il k-Anonymity: garantisce che ogni individuo sia confondibile con almeno k-1 persone. È veloce e semplice, ma non sempre protegge abbastanza le informazioni sensibili.</a:t>
            </a:r>
          </a:p>
          <a:p>
            <a:r>
              <a:rPr lang="en-US"/>
              <a:t/>
            </a:r>
          </a:p>
          <a:p>
            <a:r>
              <a:rPr lang="en-US"/>
              <a:t>Il secondo è l-Diversity, che aggiunge un ulteriore vincolo: assicura che, all’interno di ogni gruppo, ci sia abbastanza diversità nei dati sensibili. È più sicuro di k-Anonymity, ma non protegge se le distribuzioni sono sbilanciate.</a:t>
            </a:r>
          </a:p>
          <a:p>
            <a:r>
              <a:rPr lang="en-US"/>
              <a:t/>
            </a:r>
          </a:p>
          <a:p>
            <a:r>
              <a:rPr lang="en-US"/>
              <a:t>Il terzo è t-Closeness, che controlla che la distribuzione dei dati sensibili in ogni gruppo sia molto simile a quella dell’intero dataset. Questo protegge meglio la privacy ma richiede calcoli più complessi.</a:t>
            </a:r>
          </a:p>
          <a:p>
            <a:r>
              <a:rPr lang="en-US"/>
              <a:t/>
            </a:r>
          </a:p>
          <a:p>
            <a:r>
              <a:rPr lang="en-US"/>
              <a:t>Infine, c’è la Differential Privacy, che aggiunge rumore statistico ai dati. È la tecnica più avanzata e offre protezioni matematiche molto forti, anche contro chi ha dati esterni, ma può ridurre leggermente la precisione dei risultati.</a:t>
            </a:r>
          </a:p>
          <a:p>
            <a:r>
              <a:rPr lang="en-US"/>
              <a:t/>
            </a:r>
          </a:p>
          <a:p>
            <a:r>
              <a:rPr lang="en-US"/>
              <a:t>In AnonimaData l’utente può scegliere l’algoritmo più adatto in base al tipo di dati e al livello di privacy desiderato.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Il backend e il frontend sono containerizzati via Docker, testati localmente e deployabili su Cloud Run, garantendo scalabilità automatica e gestione stateless. Con Terraform abbiamo automatizzato l’intero setup su GCP: Cloud Run, Cloud SQL, bucket, Artifact Registry e IAM. abbiamo scelto Firebase per l’autenticazione Google gratuita e semplice. Infine, la separazione tra compute e storage garantisce affidabilità, modularità e sicurezza, il tutto in infrastruttura riproducibile e scalabile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Abbiamo containerizzato l'intero progetto e gestito l'ambiente di sviluppo locale con docker-compose up --build per avviare frontend e backend insieme. Il frontend è accessibile su localhost:8081 e il backend su localhost:8080. Questo ci ha permesso di testare tutto in modo integrato. Il deploy è su Cloud Run per una scalabilità automatica. Abbiamo automatizzato l’infrastruttura su GCP con Terraform e utilizzato Firebase per una gestione semplice dell’autenticazione. La separazione dei servizi ci garantisce affidabilità e modularità.</a:t>
            </a:r>
          </a:p>
          <a:p>
            <a:r>
              <a:rPr lang="en-US"/>
              <a:t>----</a:t>
            </a:r>
          </a:p>
          <a:p>
            <a:r>
              <a:rPr lang="en-US"/>
              <a:t>COMMENTO VALE:</a:t>
            </a:r>
          </a:p>
          <a:p>
            <a:r>
              <a:rPr lang="en-US"/>
              <a:t>secondo me questa slide va rifatta perchè è inutile mettere i vari comandi, secondo me se vogliamo lasciarla possiamo scrivere solo i punti focali riguardanti il deploy su GCP ovvero che il fe e il be sono stati entrambi deployati su Cloud Run e sono pubblici, ma protetti dall'autenticazione Firebase. Entrambi, ma sopratutto il backend hanno un sistema di loggin perfettamente integrato con Cloud Log. S u terraform va semplicemente scritto che è un IaC, permette di fare provisioning etc cose abbastanza generiche. E poi va benissimo menzionare i principali servizi GCP che usiamo e perchè, tipo firebase auth, firestore per i metadati, e GCS per lo storage dei csv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0.jpeg" Type="http://schemas.openxmlformats.org/officeDocument/2006/relationships/image"/><Relationship Id="rId8" Target="../media/VAGs4cKcZhQ.mp4" Type="http://schemas.openxmlformats.org/officeDocument/2006/relationships/video"/><Relationship Id="rId9" Target="../media/VAGs4cKcZhQ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8088" y="4785159"/>
            <a:ext cx="2092017" cy="2092017"/>
          </a:xfrm>
          <a:custGeom>
            <a:avLst/>
            <a:gdLst/>
            <a:ahLst/>
            <a:cxnLst/>
            <a:rect r="r" b="b" t="t" l="l"/>
            <a:pathLst>
              <a:path h="2092017" w="2092017">
                <a:moveTo>
                  <a:pt x="0" y="0"/>
                </a:moveTo>
                <a:lnTo>
                  <a:pt x="2092017" y="0"/>
                </a:lnTo>
                <a:lnTo>
                  <a:pt x="2092017" y="2092017"/>
                </a:lnTo>
                <a:lnTo>
                  <a:pt x="0" y="209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259300" y="617638"/>
            <a:ext cx="322520" cy="32252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2876067">
            <a:off x="2597079" y="7147309"/>
            <a:ext cx="454703" cy="454703"/>
          </a:xfrm>
          <a:custGeom>
            <a:avLst/>
            <a:gdLst/>
            <a:ahLst/>
            <a:cxnLst/>
            <a:rect r="r" b="b" t="t" l="l"/>
            <a:pathLst>
              <a:path h="454703" w="454703">
                <a:moveTo>
                  <a:pt x="0" y="0"/>
                </a:moveTo>
                <a:lnTo>
                  <a:pt x="454703" y="0"/>
                </a:lnTo>
                <a:lnTo>
                  <a:pt x="454703" y="454704"/>
                </a:lnTo>
                <a:lnTo>
                  <a:pt x="0" y="454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568338" y="5011623"/>
            <a:ext cx="263753" cy="263753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2876067">
            <a:off x="13709022" y="1256168"/>
            <a:ext cx="248951" cy="248951"/>
          </a:xfrm>
          <a:custGeom>
            <a:avLst/>
            <a:gdLst/>
            <a:ahLst/>
            <a:cxnLst/>
            <a:rect r="r" b="b" t="t" l="l"/>
            <a:pathLst>
              <a:path h="248951" w="248951">
                <a:moveTo>
                  <a:pt x="0" y="0"/>
                </a:moveTo>
                <a:lnTo>
                  <a:pt x="248952" y="0"/>
                </a:lnTo>
                <a:lnTo>
                  <a:pt x="248952" y="248951"/>
                </a:lnTo>
                <a:lnTo>
                  <a:pt x="0" y="24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04943" y="3538574"/>
            <a:ext cx="6981196" cy="5381867"/>
          </a:xfrm>
          <a:custGeom>
            <a:avLst/>
            <a:gdLst/>
            <a:ahLst/>
            <a:cxnLst/>
            <a:rect r="r" b="b" t="t" l="l"/>
            <a:pathLst>
              <a:path h="5381867" w="6981196">
                <a:moveTo>
                  <a:pt x="0" y="0"/>
                </a:moveTo>
                <a:lnTo>
                  <a:pt x="6981196" y="0"/>
                </a:lnTo>
                <a:lnTo>
                  <a:pt x="6981196" y="5381868"/>
                </a:lnTo>
                <a:lnTo>
                  <a:pt x="0" y="5381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137896"/>
            <a:ext cx="8452386" cy="62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 spc="179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DANILA MELELEO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pc="179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VALENTINA DE RESPINIS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78922"/>
            <a:ext cx="9853978" cy="149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00"/>
              </a:lnSpc>
            </a:pPr>
            <a:r>
              <a:rPr lang="en-US" sz="11100" b="true">
                <a:solidFill>
                  <a:srgbClr val="434343"/>
                </a:solidFill>
                <a:latin typeface="Inter Bold"/>
                <a:ea typeface="Inter Bold"/>
                <a:cs typeface="Inter Bold"/>
                <a:sym typeface="Inter Bold"/>
              </a:rPr>
              <a:t>AnonimaData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621479"/>
            <a:ext cx="15857439" cy="52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Scalable Service for Privacy-Preserving Dataset Anonymization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471573"/>
            <a:ext cx="985397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Scalable and Reliable Systems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509264" y="-297613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7"/>
                </a:lnTo>
                <a:lnTo>
                  <a:pt x="0" y="176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293982" y="510935"/>
            <a:ext cx="351483" cy="351483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2876067">
            <a:off x="17208279" y="3291535"/>
            <a:ext cx="371467" cy="371467"/>
          </a:xfrm>
          <a:custGeom>
            <a:avLst/>
            <a:gdLst/>
            <a:ahLst/>
            <a:cxnLst/>
            <a:rect r="r" b="b" t="t" l="l"/>
            <a:pathLst>
              <a:path h="371467" w="371467">
                <a:moveTo>
                  <a:pt x="0" y="0"/>
                </a:moveTo>
                <a:lnTo>
                  <a:pt x="371467" y="0"/>
                </a:lnTo>
                <a:lnTo>
                  <a:pt x="371467" y="371467"/>
                </a:lnTo>
                <a:lnTo>
                  <a:pt x="0" y="371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252316" y="369002"/>
            <a:ext cx="218133" cy="218133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06934" y="2232820"/>
            <a:ext cx="16474133" cy="5942947"/>
            <a:chOff x="0" y="0"/>
            <a:chExt cx="21965510" cy="792392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638831" y="3263877"/>
              <a:ext cx="5856656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Frontend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e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Backend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pubblicamente accessibili e protetti tramite </a:t>
              </a:r>
              <a:r>
                <a:rPr lang="en-US" sz="1900" b="true">
                  <a:solidFill>
                    <a:srgbClr val="EB8B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Firebase Authentication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3391501"/>
              <a:ext cx="245131" cy="24513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589073" y="5002930"/>
              <a:ext cx="6030427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Backend integrato con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Cloud Logging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 per visibilità su errori, performance e tracing delle richieste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5090513"/>
              <a:ext cx="226038" cy="245131"/>
              <a:chOff x="0" y="0"/>
              <a:chExt cx="749492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4949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49492">
                    <a:moveTo>
                      <a:pt x="374746" y="0"/>
                    </a:moveTo>
                    <a:cubicBezTo>
                      <a:pt x="167779" y="0"/>
                      <a:pt x="0" y="181951"/>
                      <a:pt x="0" y="406400"/>
                    </a:cubicBezTo>
                    <a:cubicBezTo>
                      <a:pt x="0" y="630849"/>
                      <a:pt x="167779" y="812800"/>
                      <a:pt x="374746" y="812800"/>
                    </a:cubicBezTo>
                    <a:cubicBezTo>
                      <a:pt x="581712" y="812800"/>
                      <a:pt x="749492" y="630849"/>
                      <a:pt x="749492" y="406400"/>
                    </a:cubicBezTo>
                    <a:cubicBezTo>
                      <a:pt x="749492" y="181951"/>
                      <a:pt x="581712" y="0"/>
                      <a:pt x="374746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0265" y="28575"/>
                <a:ext cx="608962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27652" y="6741983"/>
              <a:ext cx="6425360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Servizi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stateless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con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autoscaling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 e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load balancing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 automatico 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0" y="6829566"/>
              <a:ext cx="240841" cy="245131"/>
              <a:chOff x="0" y="0"/>
              <a:chExt cx="798576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9857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98576">
                    <a:moveTo>
                      <a:pt x="399288" y="0"/>
                    </a:moveTo>
                    <a:cubicBezTo>
                      <a:pt x="178767" y="0"/>
                      <a:pt x="0" y="181951"/>
                      <a:pt x="0" y="406400"/>
                    </a:cubicBezTo>
                    <a:cubicBezTo>
                      <a:pt x="0" y="630849"/>
                      <a:pt x="178767" y="812800"/>
                      <a:pt x="399288" y="812800"/>
                    </a:cubicBezTo>
                    <a:cubicBezTo>
                      <a:pt x="619809" y="812800"/>
                      <a:pt x="798576" y="630849"/>
                      <a:pt x="798576" y="406400"/>
                    </a:cubicBezTo>
                    <a:cubicBezTo>
                      <a:pt x="798576" y="181951"/>
                      <a:pt x="619809" y="0"/>
                      <a:pt x="399288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4866" y="28575"/>
                <a:ext cx="648843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2442995" y="0"/>
              <a:ext cx="2167021" cy="2167021"/>
            </a:xfrm>
            <a:custGeom>
              <a:avLst/>
              <a:gdLst/>
              <a:ahLst/>
              <a:cxnLst/>
              <a:rect r="r" b="b" t="t" l="l"/>
              <a:pathLst>
                <a:path h="2167021" w="2167021">
                  <a:moveTo>
                    <a:pt x="0" y="0"/>
                  </a:moveTo>
                  <a:lnTo>
                    <a:pt x="2167021" y="0"/>
                  </a:lnTo>
                  <a:lnTo>
                    <a:pt x="2167021" y="2167021"/>
                  </a:lnTo>
                  <a:lnTo>
                    <a:pt x="0" y="2167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32309" y="1674768"/>
              <a:ext cx="6588392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Deploy su Google Cloud Platform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7456249" y="3351460"/>
              <a:ext cx="232005" cy="245131"/>
              <a:chOff x="0" y="0"/>
              <a:chExt cx="769275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6927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69275">
                    <a:moveTo>
                      <a:pt x="384638" y="0"/>
                    </a:moveTo>
                    <a:cubicBezTo>
                      <a:pt x="172208" y="0"/>
                      <a:pt x="0" y="181951"/>
                      <a:pt x="0" y="406400"/>
                    </a:cubicBezTo>
                    <a:cubicBezTo>
                      <a:pt x="0" y="630849"/>
                      <a:pt x="172208" y="812800"/>
                      <a:pt x="384638" y="812800"/>
                    </a:cubicBezTo>
                    <a:cubicBezTo>
                      <a:pt x="597067" y="812800"/>
                      <a:pt x="769275" y="630849"/>
                      <a:pt x="769275" y="406400"/>
                    </a:cubicBezTo>
                    <a:cubicBezTo>
                      <a:pt x="769275" y="181951"/>
                      <a:pt x="597067" y="0"/>
                      <a:pt x="384638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2120" y="28575"/>
                <a:ext cx="625036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10329936" y="430692"/>
              <a:ext cx="1305637" cy="1305637"/>
            </a:xfrm>
            <a:custGeom>
              <a:avLst/>
              <a:gdLst/>
              <a:ahLst/>
              <a:cxnLst/>
              <a:rect r="r" b="b" t="t" l="l"/>
              <a:pathLst>
                <a:path h="1305637" w="1305637">
                  <a:moveTo>
                    <a:pt x="0" y="0"/>
                  </a:moveTo>
                  <a:lnTo>
                    <a:pt x="1305638" y="0"/>
                  </a:lnTo>
                  <a:lnTo>
                    <a:pt x="1305638" y="1305637"/>
                  </a:lnTo>
                  <a:lnTo>
                    <a:pt x="0" y="1305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7715032" y="1674768"/>
              <a:ext cx="653544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Infrastructure as Code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8060872" y="3263877"/>
              <a:ext cx="6189606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Infrastruttura gestita con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Terraform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,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 per</a:t>
              </a:r>
              <a:r>
                <a:rPr lang="en-US" sz="1900" b="true">
                  <a:solidFill>
                    <a:srgbClr val="EF8F32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versionamento, riproducibilità e provisioning automatizzato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083901" y="4989383"/>
              <a:ext cx="6425360" cy="2934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Risor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s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e prin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c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ip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ali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: 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4E65D9"/>
                  </a:solidFill>
                  <a:latin typeface="Inter"/>
                  <a:ea typeface="Inter"/>
                  <a:cs typeface="Inter"/>
                  <a:sym typeface="Inter"/>
                </a:rPr>
                <a:t>C</a:t>
              </a:r>
              <a:r>
                <a:rPr lang="en-US" sz="1800">
                  <a:solidFill>
                    <a:srgbClr val="4E65D9"/>
                  </a:solidFill>
                  <a:latin typeface="Inter"/>
                  <a:ea typeface="Inter"/>
                  <a:cs typeface="Inter"/>
                  <a:sym typeface="Inter"/>
                </a:rPr>
                <a:t>lo</a:t>
              </a:r>
              <a:r>
                <a:rPr lang="en-US" sz="1800">
                  <a:solidFill>
                    <a:srgbClr val="4E65D9"/>
                  </a:solidFill>
                  <a:latin typeface="Inter"/>
                  <a:ea typeface="Inter"/>
                  <a:cs typeface="Inter"/>
                  <a:sym typeface="Inter"/>
                </a:rPr>
                <a:t>u</a:t>
              </a:r>
              <a:r>
                <a:rPr lang="en-US" sz="1800">
                  <a:solidFill>
                    <a:srgbClr val="4E65D9"/>
                  </a:solidFill>
                  <a:latin typeface="Inter"/>
                  <a:ea typeface="Inter"/>
                  <a:cs typeface="Inter"/>
                  <a:sym typeface="Inter"/>
                </a:rPr>
                <a:t>d </a:t>
              </a:r>
              <a:r>
                <a:rPr lang="en-US" sz="1800">
                  <a:solidFill>
                    <a:srgbClr val="4E65D9"/>
                  </a:solidFill>
                  <a:latin typeface="Inter"/>
                  <a:ea typeface="Inter"/>
                  <a:cs typeface="Inter"/>
                  <a:sym typeface="Inter"/>
                </a:rPr>
                <a:t>Ru</a:t>
              </a:r>
              <a:r>
                <a:rPr lang="en-US" sz="1800">
                  <a:solidFill>
                    <a:srgbClr val="4E65D9"/>
                  </a:solidFill>
                  <a:latin typeface="Inter"/>
                  <a:ea typeface="Inter"/>
                  <a:cs typeface="Inter"/>
                  <a:sym typeface="Inter"/>
                </a:rPr>
                <a:t>n</a:t>
              </a:r>
              <a:r>
                <a:rPr lang="en-US" sz="1800">
                  <a:solidFill>
                    <a:srgbClr val="282828"/>
                  </a:solidFill>
                  <a:latin typeface="Inter"/>
                  <a:ea typeface="Inter"/>
                  <a:cs typeface="Inter"/>
                  <a:sym typeface="Inter"/>
                </a:rPr>
                <a:t>: esecuzione container scalabili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4E65D9"/>
                  </a:solidFill>
                  <a:latin typeface="Inter"/>
                  <a:ea typeface="Inter"/>
                  <a:cs typeface="Inter"/>
                  <a:sym typeface="Inter"/>
                </a:rPr>
                <a:t>C</a:t>
              </a:r>
              <a:r>
                <a:rPr lang="en-US" sz="1800">
                  <a:solidFill>
                    <a:srgbClr val="4E65D9"/>
                  </a:solidFill>
                  <a:latin typeface="Inter"/>
                  <a:ea typeface="Inter"/>
                  <a:cs typeface="Inter"/>
                  <a:sym typeface="Inter"/>
                </a:rPr>
                <a:t>loud Storage</a:t>
              </a:r>
              <a:r>
                <a:rPr lang="en-US" sz="1800">
                  <a:solidFill>
                    <a:srgbClr val="282828"/>
                  </a:solidFill>
                  <a:latin typeface="Inter"/>
                  <a:ea typeface="Inter"/>
                  <a:cs typeface="Inter"/>
                  <a:sym typeface="Inter"/>
                </a:rPr>
                <a:t>: archiviazione file 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4E65D9"/>
                  </a:solidFill>
                  <a:latin typeface="Inter"/>
                  <a:ea typeface="Inter"/>
                  <a:cs typeface="Inter"/>
                  <a:sym typeface="Inter"/>
                </a:rPr>
                <a:t>Firestore</a:t>
              </a:r>
              <a:r>
                <a:rPr lang="en-US" sz="1800">
                  <a:solidFill>
                    <a:srgbClr val="282828"/>
                  </a:solidFill>
                  <a:latin typeface="Inter"/>
                  <a:ea typeface="Inter"/>
                  <a:cs typeface="Inter"/>
                  <a:sym typeface="Inter"/>
                </a:rPr>
                <a:t>: salvataggio metadati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4E65D9"/>
                  </a:solidFill>
                  <a:latin typeface="Inter"/>
                  <a:ea typeface="Inter"/>
                  <a:cs typeface="Inter"/>
                  <a:sym typeface="Inter"/>
                </a:rPr>
                <a:t>Firebase Auth</a:t>
              </a:r>
              <a:r>
                <a:rPr lang="en-US" sz="1800">
                  <a:solidFill>
                    <a:srgbClr val="282828"/>
                  </a:solidFill>
                  <a:latin typeface="Inter"/>
                  <a:ea typeface="Inter"/>
                  <a:cs typeface="Inter"/>
                  <a:sym typeface="Inter"/>
                </a:rPr>
                <a:t>: gestione autenticazione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4E65D9"/>
                  </a:solidFill>
                  <a:latin typeface="Inter"/>
                  <a:ea typeface="Inter"/>
                  <a:cs typeface="Inter"/>
                  <a:sym typeface="Inter"/>
                </a:rPr>
                <a:t>Cloud Logging</a:t>
              </a:r>
              <a:r>
                <a:rPr lang="en-US" sz="1800">
                  <a:solidFill>
                    <a:srgbClr val="282828"/>
                  </a:solidFill>
                  <a:latin typeface="Inter"/>
                  <a:ea typeface="Inter"/>
                  <a:cs typeface="Inter"/>
                  <a:sym typeface="Inter"/>
                </a:rPr>
                <a:t>: visibilità su errori e performance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7456249" y="5076966"/>
              <a:ext cx="240841" cy="245131"/>
              <a:chOff x="0" y="0"/>
              <a:chExt cx="798576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79857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98576">
                    <a:moveTo>
                      <a:pt x="399288" y="0"/>
                    </a:moveTo>
                    <a:cubicBezTo>
                      <a:pt x="178767" y="0"/>
                      <a:pt x="0" y="181951"/>
                      <a:pt x="0" y="406400"/>
                    </a:cubicBezTo>
                    <a:cubicBezTo>
                      <a:pt x="0" y="630849"/>
                      <a:pt x="178767" y="812800"/>
                      <a:pt x="399288" y="812800"/>
                    </a:cubicBezTo>
                    <a:cubicBezTo>
                      <a:pt x="619809" y="812800"/>
                      <a:pt x="798576" y="630849"/>
                      <a:pt x="798576" y="406400"/>
                    </a:cubicBezTo>
                    <a:cubicBezTo>
                      <a:pt x="798576" y="181951"/>
                      <a:pt x="619809" y="0"/>
                      <a:pt x="399288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4866" y="28575"/>
                <a:ext cx="648843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4912499" y="3353401"/>
              <a:ext cx="245131" cy="24513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4912499" y="4537788"/>
              <a:ext cx="226038" cy="245131"/>
              <a:chOff x="0" y="0"/>
              <a:chExt cx="749492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74949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49492">
                    <a:moveTo>
                      <a:pt x="374746" y="0"/>
                    </a:moveTo>
                    <a:cubicBezTo>
                      <a:pt x="167779" y="0"/>
                      <a:pt x="0" y="181951"/>
                      <a:pt x="0" y="406400"/>
                    </a:cubicBezTo>
                    <a:cubicBezTo>
                      <a:pt x="0" y="630849"/>
                      <a:pt x="167779" y="812800"/>
                      <a:pt x="374746" y="812800"/>
                    </a:cubicBezTo>
                    <a:cubicBezTo>
                      <a:pt x="581712" y="812800"/>
                      <a:pt x="749492" y="630849"/>
                      <a:pt x="749492" y="406400"/>
                    </a:cubicBezTo>
                    <a:cubicBezTo>
                      <a:pt x="749492" y="181951"/>
                      <a:pt x="581712" y="0"/>
                      <a:pt x="374746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0265" y="28575"/>
                <a:ext cx="608962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4912499" y="5762215"/>
              <a:ext cx="240841" cy="245131"/>
              <a:chOff x="0" y="0"/>
              <a:chExt cx="798576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79857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98576">
                    <a:moveTo>
                      <a:pt x="399288" y="0"/>
                    </a:moveTo>
                    <a:cubicBezTo>
                      <a:pt x="178767" y="0"/>
                      <a:pt x="0" y="181951"/>
                      <a:pt x="0" y="406400"/>
                    </a:cubicBezTo>
                    <a:cubicBezTo>
                      <a:pt x="0" y="630849"/>
                      <a:pt x="178767" y="812800"/>
                      <a:pt x="399288" y="812800"/>
                    </a:cubicBezTo>
                    <a:cubicBezTo>
                      <a:pt x="619809" y="812800"/>
                      <a:pt x="798576" y="630849"/>
                      <a:pt x="798576" y="406400"/>
                    </a:cubicBezTo>
                    <a:cubicBezTo>
                      <a:pt x="798576" y="181951"/>
                      <a:pt x="619809" y="0"/>
                      <a:pt x="399288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4866" y="28575"/>
                <a:ext cx="648843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43" id="43"/>
            <p:cNvSpPr/>
            <p:nvPr/>
          </p:nvSpPr>
          <p:spPr>
            <a:xfrm flipH="false" flipV="false" rot="0">
              <a:off x="17786186" y="430692"/>
              <a:ext cx="1305637" cy="1305637"/>
            </a:xfrm>
            <a:custGeom>
              <a:avLst/>
              <a:gdLst/>
              <a:ahLst/>
              <a:cxnLst/>
              <a:rect r="r" b="b" t="t" l="l"/>
              <a:pathLst>
                <a:path h="1305637" w="1305637">
                  <a:moveTo>
                    <a:pt x="0" y="0"/>
                  </a:moveTo>
                  <a:lnTo>
                    <a:pt x="1305637" y="0"/>
                  </a:lnTo>
                  <a:lnTo>
                    <a:pt x="1305637" y="1305637"/>
                  </a:lnTo>
                  <a:lnTo>
                    <a:pt x="0" y="1305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15293202" y="1674768"/>
              <a:ext cx="629160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Serv</a:t>
              </a:r>
              <a:r>
                <a:rPr lang="en-US" b="true" sz="2599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izi GCP utilizzati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5551330" y="3225777"/>
              <a:ext cx="5856656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Firebase Auth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: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autenticazione sicura via Google</a:t>
              </a:r>
            </a:p>
            <a:p>
              <a:pPr algn="l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15501572" y="4450205"/>
              <a:ext cx="6030427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Cloud Storage (GCS)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: archiviazione dei file CSV caricati e anonimizzati</a:t>
              </a:r>
            </a:p>
            <a:p>
              <a:pPr algn="l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15540151" y="5674632"/>
              <a:ext cx="6425360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Firestore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: salvataggio dei me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ta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da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t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i dei dataset anonimizzati</a:t>
              </a:r>
            </a:p>
            <a:p>
              <a:pPr algn="l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5540151" y="6899060"/>
              <a:ext cx="6425360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Cloud Logging</a:t>
              </a:r>
              <a:r>
                <a:rPr lang="en-US" sz="1900">
                  <a:solidFill>
                    <a:srgbClr val="191919"/>
                  </a:solidFill>
                  <a:latin typeface="Inter"/>
                  <a:ea typeface="Inter"/>
                  <a:cs typeface="Inter"/>
                  <a:sym typeface="Inter"/>
                </a:rPr>
                <a:t>: logging centralizzato e monitoraggio delle performance</a:t>
              </a:r>
            </a:p>
          </p:txBody>
        </p:sp>
        <p:grpSp>
          <p:nvGrpSpPr>
            <p:cNvPr name="Group 49" id="49"/>
            <p:cNvGrpSpPr/>
            <p:nvPr/>
          </p:nvGrpSpPr>
          <p:grpSpPr>
            <a:xfrm rot="0">
              <a:off x="14912499" y="6986643"/>
              <a:ext cx="240841" cy="245131"/>
              <a:chOff x="0" y="0"/>
              <a:chExt cx="798576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79857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98576">
                    <a:moveTo>
                      <a:pt x="399288" y="0"/>
                    </a:moveTo>
                    <a:cubicBezTo>
                      <a:pt x="178767" y="0"/>
                      <a:pt x="0" y="181951"/>
                      <a:pt x="0" y="406400"/>
                    </a:cubicBezTo>
                    <a:cubicBezTo>
                      <a:pt x="0" y="630849"/>
                      <a:pt x="178767" y="812800"/>
                      <a:pt x="399288" y="812800"/>
                    </a:cubicBezTo>
                    <a:cubicBezTo>
                      <a:pt x="619809" y="812800"/>
                      <a:pt x="798576" y="630849"/>
                      <a:pt x="798576" y="406400"/>
                    </a:cubicBezTo>
                    <a:cubicBezTo>
                      <a:pt x="798576" y="181951"/>
                      <a:pt x="619809" y="0"/>
                      <a:pt x="399288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4866" y="28575"/>
                <a:ext cx="648843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52" id="52"/>
          <p:cNvSpPr txBox="true"/>
          <p:nvPr/>
        </p:nvSpPr>
        <p:spPr>
          <a:xfrm rot="0">
            <a:off x="1028700" y="1076325"/>
            <a:ext cx="15480564" cy="8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Deployment e scalabilità su GCP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07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827621" y="9018662"/>
            <a:ext cx="44316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AnonimaData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9264" y="-297613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7"/>
                </a:lnTo>
                <a:lnTo>
                  <a:pt x="0" y="1769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293982" y="510935"/>
            <a:ext cx="351483" cy="351483"/>
            <a:chOff x="0" y="0"/>
            <a:chExt cx="1708150" cy="17081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2876067">
            <a:off x="17208279" y="3291535"/>
            <a:ext cx="371467" cy="371467"/>
          </a:xfrm>
          <a:custGeom>
            <a:avLst/>
            <a:gdLst/>
            <a:ahLst/>
            <a:cxnLst/>
            <a:rect r="r" b="b" t="t" l="l"/>
            <a:pathLst>
              <a:path h="371467" w="371467">
                <a:moveTo>
                  <a:pt x="0" y="0"/>
                </a:moveTo>
                <a:lnTo>
                  <a:pt x="371467" y="0"/>
                </a:lnTo>
                <a:lnTo>
                  <a:pt x="371467" y="371467"/>
                </a:lnTo>
                <a:lnTo>
                  <a:pt x="0" y="371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844084" y="2320252"/>
            <a:ext cx="218133" cy="21813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935460" y="2377402"/>
            <a:ext cx="14417081" cy="5783621"/>
            <a:chOff x="0" y="0"/>
            <a:chExt cx="19222774" cy="7711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526785" y="0"/>
              <a:ext cx="1960534" cy="1960534"/>
            </a:xfrm>
            <a:custGeom>
              <a:avLst/>
              <a:gdLst/>
              <a:ahLst/>
              <a:cxnLst/>
              <a:rect r="r" b="b" t="t" l="l"/>
              <a:pathLst>
                <a:path h="1960534" w="1960534">
                  <a:moveTo>
                    <a:pt x="0" y="0"/>
                  </a:moveTo>
                  <a:lnTo>
                    <a:pt x="1960534" y="0"/>
                  </a:lnTo>
                  <a:lnTo>
                    <a:pt x="1960534" y="1960534"/>
                  </a:lnTo>
                  <a:lnTo>
                    <a:pt x="0" y="1960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3512030"/>
              <a:ext cx="245131" cy="24513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38831" y="3374880"/>
              <a:ext cx="8375272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Soluzione </a:t>
              </a:r>
              <a:r>
                <a:rPr lang="en-US" sz="20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semplice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r>
                <a:rPr lang="en-US" sz="2000" b="true">
                  <a:solidFill>
                    <a:srgbClr val="3F57D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veloce 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e </a:t>
              </a:r>
              <a:r>
                <a:rPr lang="en-US" sz="2000" b="true">
                  <a:solidFill>
                    <a:srgbClr val="3F57D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scalabile 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per anonimizzare dataset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4892096"/>
              <a:ext cx="245131" cy="24513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638831" y="4754947"/>
              <a:ext cx="7236018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Supporto </a:t>
              </a:r>
              <a:r>
                <a:rPr lang="en-US" sz="2000" b="true">
                  <a:solidFill>
                    <a:srgbClr val="3F57D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multi-algoritmo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configurabile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6119762"/>
              <a:ext cx="245131" cy="24513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638831" y="5982613"/>
              <a:ext cx="7694975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Deploy completo su </a:t>
              </a:r>
              <a:r>
                <a:rPr lang="en-US" sz="20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Google Cloud Platform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, con infrastruttura cloud-native e auto-scalabile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44224" y="2258984"/>
              <a:ext cx="772565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Conclusioni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13657017" y="0"/>
              <a:ext cx="1960534" cy="1960534"/>
            </a:xfrm>
            <a:custGeom>
              <a:avLst/>
              <a:gdLst/>
              <a:ahLst/>
              <a:cxnLst/>
              <a:rect r="r" b="b" t="t" l="l"/>
              <a:pathLst>
                <a:path h="1960534" w="1960534">
                  <a:moveTo>
                    <a:pt x="0" y="0"/>
                  </a:moveTo>
                  <a:lnTo>
                    <a:pt x="1960534" y="0"/>
                  </a:lnTo>
                  <a:lnTo>
                    <a:pt x="1960534" y="1960534"/>
                  </a:lnTo>
                  <a:lnTo>
                    <a:pt x="0" y="1960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1491481" y="2258984"/>
              <a:ext cx="629160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Sviluppi futuri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10051794" y="3512030"/>
              <a:ext cx="245131" cy="245131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0690625" y="3374880"/>
              <a:ext cx="7184584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Possibilità di </a:t>
              </a:r>
              <a:r>
                <a:rPr lang="en-US" sz="20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migliorare gli algoritmi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implementati o aggiungerne di nuovi</a:t>
              </a: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10051794" y="4892096"/>
              <a:ext cx="245131" cy="245131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0690625" y="4754947"/>
              <a:ext cx="7184584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Elaborazione asincron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a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vi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a </a:t>
              </a:r>
              <a:r>
                <a:rPr lang="en-US" sz="20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Pub/Sub 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pe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r 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g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es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t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i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re j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o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b pesa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n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t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i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10051794" y="6119762"/>
              <a:ext cx="245131" cy="245131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10690625" y="5982613"/>
              <a:ext cx="7184584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Espansione della classificazione 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automatica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,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con </a:t>
              </a:r>
              <a:r>
                <a:rPr lang="en-US" sz="20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supporto multilingua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10051794" y="7398853"/>
              <a:ext cx="245131" cy="24513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10690625" y="7261704"/>
              <a:ext cx="8532149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Valutazione della </a:t>
              </a:r>
              <a:r>
                <a:rPr lang="en-US" sz="20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qualità </a:t>
              </a:r>
              <a:r>
                <a:rPr lang="en-US" sz="20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post-anonimizzazione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28700" y="1076325"/>
            <a:ext cx="15480564" cy="8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Conclusioni e prossimi passi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08</a:t>
            </a:r>
          </a:p>
        </p:txBody>
      </p:sp>
      <p:sp>
        <p:nvSpPr>
          <p:cNvPr name="AutoShape 43" id="43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TextBox 44" id="44"/>
          <p:cNvSpPr txBox="true"/>
          <p:nvPr/>
        </p:nvSpPr>
        <p:spPr>
          <a:xfrm rot="0">
            <a:off x="12827621" y="9018662"/>
            <a:ext cx="44316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AnonimaData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65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F9F9FA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73177" y="4638649"/>
            <a:ext cx="14758537" cy="115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F9F9FA"/>
                </a:solidFill>
                <a:latin typeface="Inter Bold"/>
                <a:ea typeface="Inter Bold"/>
                <a:cs typeface="Inter Bold"/>
                <a:sym typeface="Inter Bold"/>
              </a:rPr>
              <a:t>Grazie per l’attenzione!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3177" y="1036146"/>
            <a:ext cx="4431679" cy="49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9F9FA"/>
                </a:solidFill>
                <a:latin typeface="Inter"/>
                <a:ea typeface="Inter"/>
                <a:cs typeface="Inter"/>
                <a:sym typeface="Inter"/>
              </a:rPr>
              <a:t>AnonimaData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876067">
            <a:off x="11617957" y="6394883"/>
            <a:ext cx="342159" cy="342159"/>
          </a:xfrm>
          <a:custGeom>
            <a:avLst/>
            <a:gdLst/>
            <a:ahLst/>
            <a:cxnLst/>
            <a:rect r="r" b="b" t="t" l="l"/>
            <a:pathLst>
              <a:path h="342159" w="342159">
                <a:moveTo>
                  <a:pt x="0" y="0"/>
                </a:moveTo>
                <a:lnTo>
                  <a:pt x="342159" y="0"/>
                </a:lnTo>
                <a:lnTo>
                  <a:pt x="342159" y="342159"/>
                </a:lnTo>
                <a:lnTo>
                  <a:pt x="0" y="342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694965" y="1891428"/>
            <a:ext cx="564335" cy="564335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062217" y="-637099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8"/>
                </a:lnTo>
                <a:lnTo>
                  <a:pt x="0" y="1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137896"/>
            <a:ext cx="8452386" cy="62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 spc="17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DANILA MELELEO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pc="17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VALENTINA DE RESPINIS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471573"/>
            <a:ext cx="985397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Scalable and Reliable Systems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686966" y="1568396"/>
            <a:ext cx="62444" cy="7048500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4592637"/>
            <a:ext cx="6980592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565217" y="1976653"/>
            <a:ext cx="7872382" cy="6231986"/>
            <a:chOff x="0" y="0"/>
            <a:chExt cx="10496510" cy="83093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291300" y="-38100"/>
              <a:ext cx="814383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01. Problema e soluzione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29608"/>
              <a:ext cx="386978" cy="386978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291300" y="1085203"/>
              <a:ext cx="814383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02.  Obiettivo del progetto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152911"/>
              <a:ext cx="386978" cy="38697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91300" y="2208506"/>
              <a:ext cx="814383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03. Panoramica dell’architettura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2276214"/>
              <a:ext cx="386978" cy="386978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291300" y="3331809"/>
              <a:ext cx="814383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04. Flusso operativo utente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3399517"/>
              <a:ext cx="386978" cy="386978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291300" y="4455112"/>
              <a:ext cx="814383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05. Algoritmi di anonimizzazione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4522820"/>
              <a:ext cx="386978" cy="386978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291300" y="5578415"/>
              <a:ext cx="9205210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06. Scelte tecniche ed implementative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0" y="5646123"/>
              <a:ext cx="386978" cy="386978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291300" y="6701718"/>
              <a:ext cx="814383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07. Deployment e scalabilità su GCP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0" y="6769426"/>
              <a:ext cx="386978" cy="386978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1291300" y="7825021"/>
              <a:ext cx="814383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08. Conclusioni e prossimi passi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0" y="7892729"/>
              <a:ext cx="386978" cy="386978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</p:grpSp>
      <p:grpSp>
        <p:nvGrpSpPr>
          <p:cNvPr name="Group 29" id="29"/>
          <p:cNvGrpSpPr/>
          <p:nvPr/>
        </p:nvGrpSpPr>
        <p:grpSpPr>
          <a:xfrm rot="0">
            <a:off x="8141633" y="4899904"/>
            <a:ext cx="290233" cy="290233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827621" y="9018662"/>
            <a:ext cx="44316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AnonimaData</a:t>
            </a:r>
          </a:p>
        </p:txBody>
      </p:sp>
      <p:sp>
        <p:nvSpPr>
          <p:cNvPr name="AutoShape 32" id="3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3033517" cy="1619849"/>
            <a:chOff x="0" y="0"/>
            <a:chExt cx="17378022" cy="215979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625"/>
              <a:ext cx="17378022" cy="1171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60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Problema e soluzione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24913"/>
              <a:ext cx="14361041" cy="634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09264" y="-297613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7"/>
                </a:lnTo>
                <a:lnTo>
                  <a:pt x="0" y="176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293982" y="510935"/>
            <a:ext cx="351483" cy="35148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2876067">
            <a:off x="12760733" y="623009"/>
            <a:ext cx="988590" cy="988590"/>
          </a:xfrm>
          <a:custGeom>
            <a:avLst/>
            <a:gdLst/>
            <a:ahLst/>
            <a:cxnLst/>
            <a:rect r="r" b="b" t="t" l="l"/>
            <a:pathLst>
              <a:path h="988590" w="988590">
                <a:moveTo>
                  <a:pt x="0" y="0"/>
                </a:moveTo>
                <a:lnTo>
                  <a:pt x="988590" y="0"/>
                </a:lnTo>
                <a:lnTo>
                  <a:pt x="988590" y="988590"/>
                </a:lnTo>
                <a:lnTo>
                  <a:pt x="0" y="988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76067">
            <a:off x="10950488" y="500943"/>
            <a:ext cx="371467" cy="371467"/>
          </a:xfrm>
          <a:custGeom>
            <a:avLst/>
            <a:gdLst/>
            <a:ahLst/>
            <a:cxnLst/>
            <a:rect r="r" b="b" t="t" l="l"/>
            <a:pathLst>
              <a:path h="371467" w="371467">
                <a:moveTo>
                  <a:pt x="0" y="0"/>
                </a:moveTo>
                <a:lnTo>
                  <a:pt x="371467" y="0"/>
                </a:lnTo>
                <a:lnTo>
                  <a:pt x="371467" y="371467"/>
                </a:lnTo>
                <a:lnTo>
                  <a:pt x="0" y="371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844084" y="2320252"/>
            <a:ext cx="218133" cy="218133"/>
            <a:chOff x="0" y="0"/>
            <a:chExt cx="1708150" cy="17081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54480" y="5227766"/>
            <a:ext cx="4946222" cy="270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Condividere i dati è essenziale ma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      </a:t>
            </a:r>
            <a:r>
              <a:rPr lang="en-US" sz="19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rischioso</a:t>
            </a:r>
          </a:p>
          <a:p>
            <a:pPr algn="l">
              <a:lnSpc>
                <a:spcPts val="1540"/>
              </a:lnSpc>
            </a:pP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L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e persone possono esse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re</a:t>
            </a:r>
            <a:r>
              <a:rPr lang="en-US" b="true" sz="1900">
                <a:solidFill>
                  <a:srgbClr val="6381E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          </a:t>
            </a:r>
            <a:r>
              <a:rPr lang="en-US" sz="1900" b="true">
                <a:solidFill>
                  <a:srgbClr val="6381E0"/>
                </a:solidFill>
                <a:latin typeface="Inter Bold"/>
                <a:ea typeface="Inter Bold"/>
                <a:cs typeface="Inter Bold"/>
                <a:sym typeface="Inter Bold"/>
              </a:rPr>
              <a:t>ri-identificate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da attributi semplici</a:t>
            </a:r>
          </a:p>
          <a:p>
            <a:pPr algn="l">
              <a:lnSpc>
                <a:spcPts val="1540"/>
              </a:lnSpc>
            </a:pP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I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dati sensibili richi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dono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1900">
                <a:solidFill>
                  <a:srgbClr val="6381E0"/>
                </a:solidFill>
                <a:latin typeface="Inter Bold"/>
                <a:ea typeface="Inter Bold"/>
                <a:cs typeface="Inter Bold"/>
                <a:sym typeface="Inter Bold"/>
              </a:rPr>
              <a:t>protezioni</a:t>
            </a:r>
          </a:p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         </a:t>
            </a:r>
            <a:r>
              <a:rPr lang="en-US" sz="1900" b="true">
                <a:solidFill>
                  <a:srgbClr val="6381E0"/>
                </a:solidFill>
                <a:latin typeface="Inter Bold"/>
                <a:ea typeface="Inter Bold"/>
                <a:cs typeface="Inter Bold"/>
                <a:sym typeface="Inter Bold"/>
              </a:rPr>
              <a:t> migliori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653592" y="3018268"/>
            <a:ext cx="1347999" cy="1347999"/>
          </a:xfrm>
          <a:custGeom>
            <a:avLst/>
            <a:gdLst/>
            <a:ahLst/>
            <a:cxnLst/>
            <a:rect r="r" b="b" t="t" l="l"/>
            <a:pathLst>
              <a:path h="1347999" w="1347999">
                <a:moveTo>
                  <a:pt x="0" y="0"/>
                </a:moveTo>
                <a:lnTo>
                  <a:pt x="1347999" y="0"/>
                </a:lnTo>
                <a:lnTo>
                  <a:pt x="1347999" y="1347999"/>
                </a:lnTo>
                <a:lnTo>
                  <a:pt x="0" y="13479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4480" y="4399706"/>
            <a:ext cx="49462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Il problema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23868" y="5227766"/>
            <a:ext cx="5293243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Rimuovere i nomi </a:t>
            </a:r>
            <a:r>
              <a:rPr lang="en-US" b="true" sz="1900">
                <a:solidFill>
                  <a:srgbClr val="6381E0"/>
                </a:solidFill>
                <a:latin typeface="Inter Bold"/>
                <a:ea typeface="Inter Bold"/>
                <a:cs typeface="Inter Bold"/>
                <a:sym typeface="Inter Bold"/>
              </a:rPr>
              <a:t>non è sufficiente</a:t>
            </a:r>
          </a:p>
          <a:p>
            <a:pPr algn="l">
              <a:lnSpc>
                <a:spcPts val="1540"/>
              </a:lnSpc>
            </a:pP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b="true" sz="1900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87%</a:t>
            </a:r>
            <a:r>
              <a:rPr lang="en-US" b="true" sz="1900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dei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cittadini USA è identificabile in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      questo modo</a:t>
            </a:r>
          </a:p>
          <a:p>
            <a:pPr algn="l">
              <a:lnSpc>
                <a:spcPts val="1540"/>
              </a:lnSpc>
            </a:pP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Le tecniche t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radizionali, come la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      pseudonimizzazione, sono </a:t>
            </a:r>
            <a:r>
              <a:rPr lang="en-US" sz="1900" b="true">
                <a:solidFill>
                  <a:srgbClr val="6381E0"/>
                </a:solidFill>
                <a:latin typeface="Inter Bold"/>
                <a:ea typeface="Inter Bold"/>
                <a:cs typeface="Inter Bold"/>
                <a:sym typeface="Inter Bold"/>
              </a:rPr>
              <a:t>deboli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296490" y="3018268"/>
            <a:ext cx="1347999" cy="1347999"/>
          </a:xfrm>
          <a:custGeom>
            <a:avLst/>
            <a:gdLst/>
            <a:ahLst/>
            <a:cxnLst/>
            <a:rect r="r" b="b" t="t" l="l"/>
            <a:pathLst>
              <a:path h="1347999" w="1347999">
                <a:moveTo>
                  <a:pt x="0" y="0"/>
                </a:moveTo>
                <a:lnTo>
                  <a:pt x="1347999" y="0"/>
                </a:lnTo>
                <a:lnTo>
                  <a:pt x="1347999" y="1347999"/>
                </a:lnTo>
                <a:lnTo>
                  <a:pt x="0" y="13479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323868" y="4399706"/>
            <a:ext cx="529324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Perchè anonimizzare?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75214" y="5227766"/>
            <a:ext cx="4194767" cy="203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99A42"/>
                </a:solidFill>
                <a:latin typeface="Inter Bold"/>
                <a:ea typeface="Inter Bold"/>
                <a:cs typeface="Inter Bold"/>
                <a:sym typeface="Inter Bold"/>
              </a:rPr>
              <a:t>  AnonimaData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: una pi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tt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forma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      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web </a:t>
            </a:r>
            <a:r>
              <a:rPr lang="en-US" sz="1900" b="true">
                <a:solidFill>
                  <a:srgbClr val="6381E0"/>
                </a:solidFill>
                <a:latin typeface="Inter Bold"/>
                <a:ea typeface="Inter Bold"/>
                <a:cs typeface="Inter Bold"/>
                <a:sym typeface="Inter Bold"/>
              </a:rPr>
              <a:t>scalabile</a:t>
            </a:r>
          </a:p>
          <a:p>
            <a:pPr algn="just">
              <a:lnSpc>
                <a:spcPts val="1540"/>
              </a:lnSpc>
            </a:pP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Algori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tmi di anonimizzazione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     </a:t>
            </a:r>
            <a:r>
              <a:rPr lang="en-US" sz="19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 configurabili</a:t>
            </a:r>
          </a:p>
          <a:p>
            <a:pPr algn="just">
              <a:lnSpc>
                <a:spcPts val="1540"/>
              </a:lnSpc>
            </a:pP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Cloud-based, user-friendly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07418" y="5348927"/>
            <a:ext cx="183848" cy="18384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7418" y="6191362"/>
            <a:ext cx="183848" cy="18384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07418" y="7032436"/>
            <a:ext cx="183848" cy="18384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469616" y="5348927"/>
            <a:ext cx="183848" cy="18384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469616" y="5888104"/>
            <a:ext cx="183848" cy="18384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469616" y="6701817"/>
            <a:ext cx="183848" cy="183848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705480" y="5311234"/>
            <a:ext cx="183848" cy="18384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705480" y="6153669"/>
            <a:ext cx="183848" cy="183848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705480" y="6994742"/>
            <a:ext cx="183848" cy="183848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4067604" y="3018268"/>
            <a:ext cx="1438588" cy="1347999"/>
          </a:xfrm>
          <a:custGeom>
            <a:avLst/>
            <a:gdLst/>
            <a:ahLst/>
            <a:cxnLst/>
            <a:rect r="r" b="b" t="t" l="l"/>
            <a:pathLst>
              <a:path h="1347999" w="1438588">
                <a:moveTo>
                  <a:pt x="0" y="0"/>
                </a:moveTo>
                <a:lnTo>
                  <a:pt x="1438588" y="0"/>
                </a:lnTo>
                <a:lnTo>
                  <a:pt x="1438588" y="1347999"/>
                </a:lnTo>
                <a:lnTo>
                  <a:pt x="0" y="13479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672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2140277" y="4399706"/>
            <a:ext cx="529324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La soluzione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827621" y="9018662"/>
            <a:ext cx="44316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AnonimaData</a:t>
            </a:r>
          </a:p>
        </p:txBody>
      </p:sp>
      <p:sp>
        <p:nvSpPr>
          <p:cNvPr name="AutoShape 50" id="50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509264" y="-297613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7"/>
                </a:lnTo>
                <a:lnTo>
                  <a:pt x="0" y="176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293982" y="510935"/>
            <a:ext cx="351483" cy="351483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2876067">
            <a:off x="13349789" y="279466"/>
            <a:ext cx="988590" cy="988590"/>
          </a:xfrm>
          <a:custGeom>
            <a:avLst/>
            <a:gdLst/>
            <a:ahLst/>
            <a:cxnLst/>
            <a:rect r="r" b="b" t="t" l="l"/>
            <a:pathLst>
              <a:path h="988590" w="988590">
                <a:moveTo>
                  <a:pt x="0" y="0"/>
                </a:moveTo>
                <a:lnTo>
                  <a:pt x="988590" y="0"/>
                </a:lnTo>
                <a:lnTo>
                  <a:pt x="988590" y="988591"/>
                </a:lnTo>
                <a:lnTo>
                  <a:pt x="0" y="988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76067">
            <a:off x="956725" y="2605802"/>
            <a:ext cx="371467" cy="371467"/>
          </a:xfrm>
          <a:custGeom>
            <a:avLst/>
            <a:gdLst/>
            <a:ahLst/>
            <a:cxnLst/>
            <a:rect r="r" b="b" t="t" l="l"/>
            <a:pathLst>
              <a:path h="371467" w="371467">
                <a:moveTo>
                  <a:pt x="0" y="0"/>
                </a:moveTo>
                <a:lnTo>
                  <a:pt x="371467" y="0"/>
                </a:lnTo>
                <a:lnTo>
                  <a:pt x="371467" y="371467"/>
                </a:lnTo>
                <a:lnTo>
                  <a:pt x="0" y="371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785185" y="587135"/>
            <a:ext cx="218133" cy="218133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659801" y="4608632"/>
            <a:ext cx="5383978" cy="3729553"/>
            <a:chOff x="0" y="0"/>
            <a:chExt cx="7178638" cy="497273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638831" y="-38100"/>
              <a:ext cx="6539807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Consentire agli utenti di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caricare dataset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in modo sicuro (CSV o JSON)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89524"/>
              <a:ext cx="245131" cy="24513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38831" y="1187159"/>
              <a:ext cx="6539807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Offrire una selezione di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algoritmi di anonimizzazione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configurabili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1314783"/>
              <a:ext cx="245131" cy="24513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638831" y="2412418"/>
              <a:ext cx="6539807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Generare versioni anonimizzate dei dati da scaricare e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salvare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su database e storage cloud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2540043"/>
              <a:ext cx="245131" cy="24513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638831" y="4109985"/>
              <a:ext cx="6539807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Fornire un’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interfaccia semplice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e accessibile per gestire il processo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0" y="4237609"/>
              <a:ext cx="245131" cy="245131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2482116" y="3740354"/>
            <a:ext cx="942567" cy="942567"/>
          </a:xfrm>
          <a:custGeom>
            <a:avLst/>
            <a:gdLst/>
            <a:ahLst/>
            <a:cxnLst/>
            <a:rect r="r" b="b" t="t" l="l"/>
            <a:pathLst>
              <a:path h="942567" w="942567">
                <a:moveTo>
                  <a:pt x="0" y="0"/>
                </a:moveTo>
                <a:lnTo>
                  <a:pt x="942567" y="0"/>
                </a:lnTo>
                <a:lnTo>
                  <a:pt x="942567" y="942567"/>
                </a:lnTo>
                <a:lnTo>
                  <a:pt x="0" y="9425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880506" y="2582574"/>
            <a:ext cx="942567" cy="942567"/>
          </a:xfrm>
          <a:custGeom>
            <a:avLst/>
            <a:gdLst/>
            <a:ahLst/>
            <a:cxnLst/>
            <a:rect r="r" b="b" t="t" l="l"/>
            <a:pathLst>
              <a:path h="942567" w="942567">
                <a:moveTo>
                  <a:pt x="0" y="0"/>
                </a:moveTo>
                <a:lnTo>
                  <a:pt x="942567" y="0"/>
                </a:lnTo>
                <a:lnTo>
                  <a:pt x="942567" y="942567"/>
                </a:lnTo>
                <a:lnTo>
                  <a:pt x="0" y="942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860141" y="2582574"/>
            <a:ext cx="942567" cy="942567"/>
          </a:xfrm>
          <a:custGeom>
            <a:avLst/>
            <a:gdLst/>
            <a:ahLst/>
            <a:cxnLst/>
            <a:rect r="r" b="b" t="t" l="l"/>
            <a:pathLst>
              <a:path h="942567" w="942567">
                <a:moveTo>
                  <a:pt x="0" y="0"/>
                </a:moveTo>
                <a:lnTo>
                  <a:pt x="942567" y="0"/>
                </a:lnTo>
                <a:lnTo>
                  <a:pt x="942567" y="942567"/>
                </a:lnTo>
                <a:lnTo>
                  <a:pt x="0" y="9425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5401946"/>
            <a:ext cx="384939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Sviluppare una piattaforma web </a:t>
            </a:r>
            <a:r>
              <a:rPr lang="en-US" b="true" sz="1900">
                <a:solidFill>
                  <a:srgbClr val="6381E0"/>
                </a:solidFill>
                <a:latin typeface="Inter Bold"/>
                <a:ea typeface="Inter Bold"/>
                <a:cs typeface="Inter Bold"/>
                <a:sym typeface="Inter Bold"/>
              </a:rPr>
              <a:t>scalabile 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e </a:t>
            </a:r>
            <a:r>
              <a:rPr lang="en-US" b="true" sz="1900">
                <a:solidFill>
                  <a:srgbClr val="6381E0"/>
                </a:solidFill>
                <a:latin typeface="Inter Bold"/>
                <a:ea typeface="Inter Bold"/>
                <a:cs typeface="Inter Bold"/>
                <a:sym typeface="Inter Bold"/>
              </a:rPr>
              <a:t>affidabile </a:t>
            </a:r>
            <a:r>
              <a:rPr lang="en-US" sz="19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per l’anonimizzazione di dataset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1076325"/>
            <a:ext cx="13033517" cy="8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Obiettivo del Progetto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1202" y="4769235"/>
            <a:ext cx="294439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Obiettivo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454669" y="3715641"/>
            <a:ext cx="579424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Funzionalità Principali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972072" y="3715641"/>
            <a:ext cx="471870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Caratteristiche Tecniche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1639435" y="4675775"/>
            <a:ext cx="5383978" cy="2456378"/>
            <a:chOff x="0" y="0"/>
            <a:chExt cx="7178638" cy="3275171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638831" y="-38100"/>
              <a:ext cx="6539807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Applicazione completamente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deployata su Google Cloud Platform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0">
              <a:off x="0" y="89524"/>
              <a:ext cx="245131" cy="24513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638831" y="1187159"/>
              <a:ext cx="6539807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Infrastruttura gestita tramite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Terraform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per garantire scalabilità e riproducibilità</a:t>
              </a:r>
            </a:p>
          </p:txBody>
        </p:sp>
        <p:grpSp>
          <p:nvGrpSpPr>
            <p:cNvPr name="Group 42" id="42"/>
            <p:cNvGrpSpPr/>
            <p:nvPr/>
          </p:nvGrpSpPr>
          <p:grpSpPr>
            <a:xfrm rot="0">
              <a:off x="0" y="1314783"/>
              <a:ext cx="245131" cy="245131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638831" y="2412418"/>
              <a:ext cx="6539807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Supporto per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dataset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tabellari di qualsiasi schema o tipo di dato</a:t>
              </a:r>
            </a:p>
          </p:txBody>
        </p:sp>
        <p:grpSp>
          <p:nvGrpSpPr>
            <p:cNvPr name="Group 46" id="46"/>
            <p:cNvGrpSpPr/>
            <p:nvPr/>
          </p:nvGrpSpPr>
          <p:grpSpPr>
            <a:xfrm rot="0">
              <a:off x="0" y="2540043"/>
              <a:ext cx="245131" cy="245131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</p:grpSp>
      <p:sp>
        <p:nvSpPr>
          <p:cNvPr name="TextBox 49" id="49"/>
          <p:cNvSpPr txBox="true"/>
          <p:nvPr/>
        </p:nvSpPr>
        <p:spPr>
          <a:xfrm rot="0">
            <a:off x="12827621" y="9018662"/>
            <a:ext cx="44316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AnonimaData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2876067">
            <a:off x="16417024" y="1222146"/>
            <a:ext cx="578743" cy="578743"/>
          </a:xfrm>
          <a:custGeom>
            <a:avLst/>
            <a:gdLst/>
            <a:ahLst/>
            <a:cxnLst/>
            <a:rect r="r" b="b" t="t" l="l"/>
            <a:pathLst>
              <a:path h="578743" w="578743">
                <a:moveTo>
                  <a:pt x="0" y="0"/>
                </a:moveTo>
                <a:lnTo>
                  <a:pt x="578742" y="0"/>
                </a:lnTo>
                <a:lnTo>
                  <a:pt x="578742" y="578743"/>
                </a:lnTo>
                <a:lnTo>
                  <a:pt x="0" y="5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59364" y="9481085"/>
            <a:ext cx="1611830" cy="161183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276577" y="-740797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8" y="0"/>
                </a:lnTo>
                <a:lnTo>
                  <a:pt x="1769498" y="1769497"/>
                </a:lnTo>
                <a:lnTo>
                  <a:pt x="0" y="1769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24887" y="2344237"/>
            <a:ext cx="16438226" cy="5859034"/>
            <a:chOff x="0" y="0"/>
            <a:chExt cx="21917635" cy="781204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638831" y="3200545"/>
              <a:ext cx="6094655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Sviluppata in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React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, bundleizzata con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Vite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3306155"/>
              <a:ext cx="245131" cy="24513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99217" y="4470115"/>
              <a:ext cx="613426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Build statica servita da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Nginx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in container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Docker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4575726"/>
              <a:ext cx="229931" cy="245131"/>
              <a:chOff x="0" y="0"/>
              <a:chExt cx="762398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6239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62398">
                    <a:moveTo>
                      <a:pt x="381199" y="0"/>
                    </a:moveTo>
                    <a:cubicBezTo>
                      <a:pt x="170669" y="0"/>
                      <a:pt x="0" y="181951"/>
                      <a:pt x="0" y="406400"/>
                    </a:cubicBezTo>
                    <a:cubicBezTo>
                      <a:pt x="0" y="630849"/>
                      <a:pt x="170669" y="812800"/>
                      <a:pt x="381199" y="812800"/>
                    </a:cubicBezTo>
                    <a:cubicBezTo>
                      <a:pt x="591729" y="812800"/>
                      <a:pt x="762398" y="630849"/>
                      <a:pt x="762398" y="406400"/>
                    </a:cubicBezTo>
                    <a:cubicBezTo>
                      <a:pt x="762398" y="181951"/>
                      <a:pt x="591729" y="0"/>
                      <a:pt x="381199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1475" y="28575"/>
                <a:ext cx="619448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38831" y="5713868"/>
              <a:ext cx="5563328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Containerizzata con Docker, deployata su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Cloud Run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0" y="5817320"/>
              <a:ext cx="245131" cy="24513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638831" y="6949293"/>
              <a:ext cx="5813814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Comunicazione diretta con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Firebase Authentication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lato client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0" y="7064217"/>
              <a:ext cx="245131" cy="24513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622593" y="0"/>
              <a:ext cx="1488300" cy="1488300"/>
            </a:xfrm>
            <a:custGeom>
              <a:avLst/>
              <a:gdLst/>
              <a:ahLst/>
              <a:cxnLst/>
              <a:rect r="r" b="b" t="t" l="l"/>
              <a:pathLst>
                <a:path h="1488300" w="1488300">
                  <a:moveTo>
                    <a:pt x="0" y="0"/>
                  </a:moveTo>
                  <a:lnTo>
                    <a:pt x="1488300" y="0"/>
                  </a:lnTo>
                  <a:lnTo>
                    <a:pt x="1488300" y="1488300"/>
                  </a:lnTo>
                  <a:lnTo>
                    <a:pt x="0" y="148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426016" y="1634350"/>
              <a:ext cx="5881453" cy="1058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Frontend</a:t>
              </a:r>
            </a:p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(React + Vite)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7785754" y="3200545"/>
              <a:ext cx="6094655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API REST sviluppata con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FastAPI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7146923" y="3306155"/>
              <a:ext cx="245131" cy="24513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7785754" y="4470115"/>
              <a:ext cx="6539807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Autenticazione tramite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OAuth 2.0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(Google) con verifica token Firebase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7146923" y="4564805"/>
              <a:ext cx="245131" cy="24513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7785754" y="5713868"/>
              <a:ext cx="6539807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Logging centralizzato con </a:t>
              </a:r>
              <a:r>
                <a:rPr lang="en-US" sz="1900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Cloud Logging 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7146923" y="5827470"/>
              <a:ext cx="245131" cy="245131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7146923" y="7054904"/>
              <a:ext cx="245131" cy="24513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7785754" y="6949293"/>
              <a:ext cx="6539807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Salvataggio metadati e gestione dati persistenti nel DB</a:t>
              </a:r>
            </a:p>
          </p:txBody>
        </p:sp>
        <p:sp>
          <p:nvSpPr>
            <p:cNvPr name="Freeform 42" id="42"/>
            <p:cNvSpPr/>
            <p:nvPr/>
          </p:nvSpPr>
          <p:spPr>
            <a:xfrm flipH="false" flipV="false" rot="0">
              <a:off x="9992092" y="0"/>
              <a:ext cx="1488300" cy="1488300"/>
            </a:xfrm>
            <a:custGeom>
              <a:avLst/>
              <a:gdLst/>
              <a:ahLst/>
              <a:cxnLst/>
              <a:rect r="r" b="b" t="t" l="l"/>
              <a:pathLst>
                <a:path h="1488300" w="1488300">
                  <a:moveTo>
                    <a:pt x="0" y="0"/>
                  </a:moveTo>
                  <a:lnTo>
                    <a:pt x="1488299" y="0"/>
                  </a:lnTo>
                  <a:lnTo>
                    <a:pt x="1488299" y="1488300"/>
                  </a:lnTo>
                  <a:lnTo>
                    <a:pt x="0" y="148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7590439" y="1671326"/>
              <a:ext cx="6291606" cy="1058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Backend</a:t>
              </a:r>
            </a:p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(FastAPI – Python)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5377828" y="3200545"/>
              <a:ext cx="6094655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Deploy su </a:t>
              </a:r>
              <a:r>
                <a:rPr lang="en-US" sz="1900" b="true">
                  <a:solidFill>
                    <a:srgbClr val="3F57D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Google Cloud Platform (Cloud Run)</a:t>
              </a:r>
            </a:p>
          </p:txBody>
        </p:sp>
        <p:grpSp>
          <p:nvGrpSpPr>
            <p:cNvPr name="Group 45" id="45"/>
            <p:cNvGrpSpPr/>
            <p:nvPr/>
          </p:nvGrpSpPr>
          <p:grpSpPr>
            <a:xfrm rot="0">
              <a:off x="14738997" y="3328169"/>
              <a:ext cx="245131" cy="245131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15377828" y="4470115"/>
              <a:ext cx="6539807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Gestione infrastruttura cloud e risorse tramite </a:t>
              </a:r>
              <a:r>
                <a:rPr lang="en-US" sz="1900" b="true">
                  <a:solidFill>
                    <a:srgbClr val="3F57D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Terraform</a:t>
              </a:r>
            </a:p>
          </p:txBody>
        </p:sp>
        <p:grpSp>
          <p:nvGrpSpPr>
            <p:cNvPr name="Group 49" id="49"/>
            <p:cNvGrpSpPr/>
            <p:nvPr/>
          </p:nvGrpSpPr>
          <p:grpSpPr>
            <a:xfrm rot="0">
              <a:off x="14738997" y="4597739"/>
              <a:ext cx="245131" cy="245131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Freeform 52" id="52"/>
            <p:cNvSpPr/>
            <p:nvPr/>
          </p:nvSpPr>
          <p:spPr>
            <a:xfrm flipH="false" flipV="false" rot="0">
              <a:off x="17584166" y="0"/>
              <a:ext cx="1488300" cy="1488300"/>
            </a:xfrm>
            <a:custGeom>
              <a:avLst/>
              <a:gdLst/>
              <a:ahLst/>
              <a:cxnLst/>
              <a:rect r="r" b="b" t="t" l="l"/>
              <a:pathLst>
                <a:path h="1488300" w="1488300">
                  <a:moveTo>
                    <a:pt x="0" y="0"/>
                  </a:moveTo>
                  <a:lnTo>
                    <a:pt x="1488300" y="0"/>
                  </a:lnTo>
                  <a:lnTo>
                    <a:pt x="1488300" y="1488300"/>
                  </a:lnTo>
                  <a:lnTo>
                    <a:pt x="0" y="148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 rot="0">
              <a:off x="15182513" y="1634350"/>
              <a:ext cx="6291606" cy="1058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Cloud Infrastructure </a:t>
              </a:r>
            </a:p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(GCP + Terraform)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28700" y="1076325"/>
            <a:ext cx="15480564" cy="8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Panoramica dell’architettura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827621" y="9018662"/>
            <a:ext cx="44316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AnonimaData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839" y="-650038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7"/>
                </a:lnTo>
                <a:lnTo>
                  <a:pt x="0" y="176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37766" y="476336"/>
            <a:ext cx="351483" cy="351483"/>
            <a:chOff x="0" y="0"/>
            <a:chExt cx="1708150" cy="17081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2876067">
            <a:off x="15163598" y="466344"/>
            <a:ext cx="371467" cy="371467"/>
          </a:xfrm>
          <a:custGeom>
            <a:avLst/>
            <a:gdLst/>
            <a:ahLst/>
            <a:cxnLst/>
            <a:rect r="r" b="b" t="t" l="l"/>
            <a:pathLst>
              <a:path h="371467" w="371467">
                <a:moveTo>
                  <a:pt x="0" y="0"/>
                </a:moveTo>
                <a:lnTo>
                  <a:pt x="371467" y="0"/>
                </a:lnTo>
                <a:lnTo>
                  <a:pt x="371467" y="371467"/>
                </a:lnTo>
                <a:lnTo>
                  <a:pt x="0" y="371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01903" y="1730852"/>
            <a:ext cx="218133" cy="21813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988459" y="1467598"/>
            <a:ext cx="10710380" cy="907518"/>
            <a:chOff x="0" y="0"/>
            <a:chExt cx="14280507" cy="121002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086169" y="0"/>
              <a:ext cx="3930263" cy="1210024"/>
              <a:chOff x="0" y="0"/>
              <a:chExt cx="776348" cy="23901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76348" cy="239017"/>
              </a:xfrm>
              <a:custGeom>
                <a:avLst/>
                <a:gdLst/>
                <a:ahLst/>
                <a:cxnLst/>
                <a:rect r="r" b="b" t="t" l="l"/>
                <a:pathLst>
                  <a:path h="239017" w="776348">
                    <a:moveTo>
                      <a:pt x="0" y="0"/>
                    </a:moveTo>
                    <a:lnTo>
                      <a:pt x="776348" y="0"/>
                    </a:lnTo>
                    <a:lnTo>
                      <a:pt x="776348" y="239017"/>
                    </a:lnTo>
                    <a:lnTo>
                      <a:pt x="0" y="239017"/>
                    </a:lnTo>
                    <a:close/>
                  </a:path>
                </a:pathLst>
              </a:custGeom>
              <a:solidFill>
                <a:srgbClr val="C0D0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776348" cy="27711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i="true" spc="162">
                    <a:solidFill>
                      <a:srgbClr val="FFFFFF"/>
                    </a:solidFill>
                    <a:latin typeface="Inter Italics"/>
                    <a:ea typeface="Inter Italics"/>
                    <a:cs typeface="Inter Italics"/>
                    <a:sym typeface="Inter Italics"/>
                  </a:rPr>
                  <a:t>Login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086169" cy="1210024"/>
              <a:chOff x="0" y="0"/>
              <a:chExt cx="214552" cy="23901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14552" cy="239017"/>
              </a:xfrm>
              <a:custGeom>
                <a:avLst/>
                <a:gdLst/>
                <a:ahLst/>
                <a:cxnLst/>
                <a:rect r="r" b="b" t="t" l="l"/>
                <a:pathLst>
                  <a:path h="239017" w="214552">
                    <a:moveTo>
                      <a:pt x="0" y="0"/>
                    </a:moveTo>
                    <a:lnTo>
                      <a:pt x="214552" y="0"/>
                    </a:lnTo>
                    <a:lnTo>
                      <a:pt x="214552" y="239017"/>
                    </a:lnTo>
                    <a:lnTo>
                      <a:pt x="0" y="239017"/>
                    </a:lnTo>
                    <a:close/>
                  </a:path>
                </a:pathLst>
              </a:custGeom>
              <a:solidFill>
                <a:srgbClr val="EFF3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214552" cy="2866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400">
                    <a:solidFill>
                      <a:srgbClr val="82A1FD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01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016431" y="0"/>
              <a:ext cx="9264076" cy="1210024"/>
              <a:chOff x="0" y="0"/>
              <a:chExt cx="1829941" cy="23901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29941" cy="239017"/>
              </a:xfrm>
              <a:custGeom>
                <a:avLst/>
                <a:gdLst/>
                <a:ahLst/>
                <a:cxnLst/>
                <a:rect r="r" b="b" t="t" l="l"/>
                <a:pathLst>
                  <a:path h="239017" w="1829941">
                    <a:moveTo>
                      <a:pt x="0" y="0"/>
                    </a:moveTo>
                    <a:lnTo>
                      <a:pt x="1829941" y="0"/>
                    </a:lnTo>
                    <a:lnTo>
                      <a:pt x="1829941" y="239017"/>
                    </a:lnTo>
                    <a:lnTo>
                      <a:pt x="0" y="2390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1829941" cy="25806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2000"/>
                  </a:lnSpc>
                </a:pP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L’utente si </a:t>
                </a:r>
                <a:r>
                  <a:rPr lang="en-US" sz="1600" b="true">
                    <a:solidFill>
                      <a:srgbClr val="3F57D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autentica </a:t>
                </a: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mediante Google Account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5988459" y="2491638"/>
            <a:ext cx="10710380" cy="907518"/>
            <a:chOff x="0" y="0"/>
            <a:chExt cx="14280507" cy="121002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1086169" y="0"/>
              <a:ext cx="3930263" cy="1210024"/>
              <a:chOff x="0" y="0"/>
              <a:chExt cx="776348" cy="23901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76348" cy="239017"/>
              </a:xfrm>
              <a:custGeom>
                <a:avLst/>
                <a:gdLst/>
                <a:ahLst/>
                <a:cxnLst/>
                <a:rect r="r" b="b" t="t" l="l"/>
                <a:pathLst>
                  <a:path h="239017" w="776348">
                    <a:moveTo>
                      <a:pt x="0" y="0"/>
                    </a:moveTo>
                    <a:lnTo>
                      <a:pt x="776348" y="0"/>
                    </a:lnTo>
                    <a:lnTo>
                      <a:pt x="776348" y="239017"/>
                    </a:lnTo>
                    <a:lnTo>
                      <a:pt x="0" y="239017"/>
                    </a:lnTo>
                    <a:close/>
                  </a:path>
                </a:pathLst>
              </a:custGeom>
              <a:solidFill>
                <a:srgbClr val="B0C3F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776348" cy="27711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i="true" spc="162">
                    <a:solidFill>
                      <a:srgbClr val="FFFFFF"/>
                    </a:solidFill>
                    <a:latin typeface="Inter Italics"/>
                    <a:ea typeface="Inter Italics"/>
                    <a:cs typeface="Inter Italics"/>
                    <a:sym typeface="Inter Italics"/>
                  </a:rPr>
                  <a:t>Upload Dataset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1086169" cy="1210024"/>
              <a:chOff x="0" y="0"/>
              <a:chExt cx="214552" cy="23901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14552" cy="239017"/>
              </a:xfrm>
              <a:custGeom>
                <a:avLst/>
                <a:gdLst/>
                <a:ahLst/>
                <a:cxnLst/>
                <a:rect r="r" b="b" t="t" l="l"/>
                <a:pathLst>
                  <a:path h="239017" w="214552">
                    <a:moveTo>
                      <a:pt x="0" y="0"/>
                    </a:moveTo>
                    <a:lnTo>
                      <a:pt x="214552" y="0"/>
                    </a:lnTo>
                    <a:lnTo>
                      <a:pt x="214552" y="239017"/>
                    </a:lnTo>
                    <a:lnTo>
                      <a:pt x="0" y="239017"/>
                    </a:lnTo>
                    <a:close/>
                  </a:path>
                </a:pathLst>
              </a:custGeom>
              <a:solidFill>
                <a:srgbClr val="D6E0FE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214552" cy="2866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400">
                    <a:solidFill>
                      <a:srgbClr val="82A1FD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02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5016431" y="0"/>
              <a:ext cx="9264076" cy="1210024"/>
              <a:chOff x="0" y="0"/>
              <a:chExt cx="1829941" cy="23901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829941" cy="239017"/>
              </a:xfrm>
              <a:custGeom>
                <a:avLst/>
                <a:gdLst/>
                <a:ahLst/>
                <a:cxnLst/>
                <a:rect r="r" b="b" t="t" l="l"/>
                <a:pathLst>
                  <a:path h="239017" w="1829941">
                    <a:moveTo>
                      <a:pt x="0" y="0"/>
                    </a:moveTo>
                    <a:lnTo>
                      <a:pt x="1829941" y="0"/>
                    </a:lnTo>
                    <a:lnTo>
                      <a:pt x="1829941" y="239017"/>
                    </a:lnTo>
                    <a:lnTo>
                      <a:pt x="0" y="2390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9050"/>
                <a:ext cx="1829941" cy="25806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2000"/>
                  </a:lnSpc>
                </a:pP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L’utente </a:t>
                </a:r>
                <a:r>
                  <a:rPr lang="en-US" sz="1600" b="true">
                    <a:solidFill>
                      <a:srgbClr val="3F57D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carica un file</a:t>
                </a: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 CSV o JSON tramite l’interfaccia web</a:t>
                </a: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5979361" y="3515677"/>
            <a:ext cx="10710380" cy="970051"/>
            <a:chOff x="0" y="0"/>
            <a:chExt cx="14280507" cy="129340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1086169" y="86278"/>
              <a:ext cx="3930263" cy="1162663"/>
              <a:chOff x="0" y="0"/>
              <a:chExt cx="776348" cy="22966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776348" cy="229662"/>
              </a:xfrm>
              <a:custGeom>
                <a:avLst/>
                <a:gdLst/>
                <a:ahLst/>
                <a:cxnLst/>
                <a:rect r="r" b="b" t="t" l="l"/>
                <a:pathLst>
                  <a:path h="229662" w="776348">
                    <a:moveTo>
                      <a:pt x="0" y="0"/>
                    </a:moveTo>
                    <a:lnTo>
                      <a:pt x="776348" y="0"/>
                    </a:lnTo>
                    <a:lnTo>
                      <a:pt x="776348" y="229662"/>
                    </a:lnTo>
                    <a:lnTo>
                      <a:pt x="0" y="229662"/>
                    </a:lnTo>
                    <a:close/>
                  </a:path>
                </a:pathLst>
              </a:custGeom>
              <a:solidFill>
                <a:srgbClr val="98B0F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776348" cy="26776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i="true" spc="162">
                    <a:solidFill>
                      <a:srgbClr val="FFFFFF"/>
                    </a:solidFill>
                    <a:latin typeface="Inter Italics"/>
                    <a:ea typeface="Inter Italics"/>
                    <a:cs typeface="Inter Italics"/>
                    <a:sym typeface="Inter Italics"/>
                  </a:rPr>
                  <a:t>Selezione Algoritmo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62597"/>
              <a:ext cx="1086169" cy="1210024"/>
              <a:chOff x="0" y="0"/>
              <a:chExt cx="214552" cy="239017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14552" cy="239017"/>
              </a:xfrm>
              <a:custGeom>
                <a:avLst/>
                <a:gdLst/>
                <a:ahLst/>
                <a:cxnLst/>
                <a:rect r="r" b="b" t="t" l="l"/>
                <a:pathLst>
                  <a:path h="239017" w="214552">
                    <a:moveTo>
                      <a:pt x="0" y="0"/>
                    </a:moveTo>
                    <a:lnTo>
                      <a:pt x="214552" y="0"/>
                    </a:lnTo>
                    <a:lnTo>
                      <a:pt x="214552" y="239017"/>
                    </a:lnTo>
                    <a:lnTo>
                      <a:pt x="0" y="239017"/>
                    </a:lnTo>
                    <a:close/>
                  </a:path>
                </a:pathLst>
              </a:custGeom>
              <a:solidFill>
                <a:srgbClr val="D6E0FE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214552" cy="2866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400">
                    <a:solidFill>
                      <a:srgbClr val="87A4F9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03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5016431" y="0"/>
              <a:ext cx="9264076" cy="1293401"/>
              <a:chOff x="0" y="0"/>
              <a:chExt cx="1829941" cy="25548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829941" cy="255487"/>
              </a:xfrm>
              <a:custGeom>
                <a:avLst/>
                <a:gdLst/>
                <a:ahLst/>
                <a:cxnLst/>
                <a:rect r="r" b="b" t="t" l="l"/>
                <a:pathLst>
                  <a:path h="255487" w="1829941">
                    <a:moveTo>
                      <a:pt x="0" y="0"/>
                    </a:moveTo>
                    <a:lnTo>
                      <a:pt x="1829941" y="0"/>
                    </a:lnTo>
                    <a:lnTo>
                      <a:pt x="1829941" y="255487"/>
                    </a:lnTo>
                    <a:lnTo>
                      <a:pt x="0" y="25548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9050"/>
                <a:ext cx="1829941" cy="27453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2000"/>
                  </a:lnSpc>
                </a:pP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L’utente </a:t>
                </a:r>
                <a:r>
                  <a:rPr lang="en-US" sz="1600" b="true">
                    <a:solidFill>
                      <a:srgbClr val="3F57D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sceglie uno dei quattro algoritmi</a:t>
                </a: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 disponibili (k-anonymity, l-diversity, t-closeness, differential privacy) e imposta il parametro</a:t>
                </a:r>
              </a:p>
            </p:txBody>
          </p:sp>
        </p:grpSp>
      </p:grpSp>
      <p:grpSp>
        <p:nvGrpSpPr>
          <p:cNvPr name="Group 38" id="38"/>
          <p:cNvGrpSpPr/>
          <p:nvPr/>
        </p:nvGrpSpPr>
        <p:grpSpPr>
          <a:xfrm rot="0">
            <a:off x="5988459" y="4602249"/>
            <a:ext cx="10710380" cy="971054"/>
            <a:chOff x="0" y="0"/>
            <a:chExt cx="14280507" cy="129473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1086169" y="0"/>
              <a:ext cx="3930263" cy="1235427"/>
              <a:chOff x="0" y="0"/>
              <a:chExt cx="776348" cy="24403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776348" cy="244035"/>
              </a:xfrm>
              <a:custGeom>
                <a:avLst/>
                <a:gdLst/>
                <a:ahLst/>
                <a:cxnLst/>
                <a:rect r="r" b="b" t="t" l="l"/>
                <a:pathLst>
                  <a:path h="244035" w="776348">
                    <a:moveTo>
                      <a:pt x="0" y="0"/>
                    </a:moveTo>
                    <a:lnTo>
                      <a:pt x="776348" y="0"/>
                    </a:lnTo>
                    <a:lnTo>
                      <a:pt x="776348" y="244035"/>
                    </a:lnTo>
                    <a:lnTo>
                      <a:pt x="0" y="244035"/>
                    </a:lnTo>
                    <a:close/>
                  </a:path>
                </a:pathLst>
              </a:custGeom>
              <a:solidFill>
                <a:srgbClr val="87A4F9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776348" cy="282135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i="true" spc="162">
                    <a:solidFill>
                      <a:srgbClr val="FFFFFF"/>
                    </a:solidFill>
                    <a:latin typeface="Inter Italics"/>
                    <a:ea typeface="Inter Italics"/>
                    <a:cs typeface="Inter Italics"/>
                    <a:sym typeface="Inter Italics"/>
                  </a:rPr>
                  <a:t>Invio al Backend</a:t>
                </a: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0"/>
              <a:ext cx="1086169" cy="1235427"/>
              <a:chOff x="0" y="0"/>
              <a:chExt cx="214552" cy="24403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214552" cy="244035"/>
              </a:xfrm>
              <a:custGeom>
                <a:avLst/>
                <a:gdLst/>
                <a:ahLst/>
                <a:cxnLst/>
                <a:rect r="r" b="b" t="t" l="l"/>
                <a:pathLst>
                  <a:path h="244035" w="214552">
                    <a:moveTo>
                      <a:pt x="0" y="0"/>
                    </a:moveTo>
                    <a:lnTo>
                      <a:pt x="214552" y="0"/>
                    </a:lnTo>
                    <a:lnTo>
                      <a:pt x="214552" y="244035"/>
                    </a:lnTo>
                    <a:lnTo>
                      <a:pt x="0" y="244035"/>
                    </a:lnTo>
                    <a:close/>
                  </a:path>
                </a:pathLst>
              </a:custGeom>
              <a:solidFill>
                <a:srgbClr val="C0D0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214552" cy="2916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400">
                    <a:solidFill>
                      <a:srgbClr val="6381E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04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5016431" y="1338"/>
              <a:ext cx="9264076" cy="1293401"/>
              <a:chOff x="0" y="0"/>
              <a:chExt cx="1829941" cy="255487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829941" cy="255487"/>
              </a:xfrm>
              <a:custGeom>
                <a:avLst/>
                <a:gdLst/>
                <a:ahLst/>
                <a:cxnLst/>
                <a:rect r="r" b="b" t="t" l="l"/>
                <a:pathLst>
                  <a:path h="255487" w="1829941">
                    <a:moveTo>
                      <a:pt x="0" y="0"/>
                    </a:moveTo>
                    <a:lnTo>
                      <a:pt x="1829941" y="0"/>
                    </a:lnTo>
                    <a:lnTo>
                      <a:pt x="1829941" y="255487"/>
                    </a:lnTo>
                    <a:lnTo>
                      <a:pt x="0" y="25548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19050"/>
                <a:ext cx="1829941" cy="27453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2000"/>
                  </a:lnSpc>
                </a:pP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Il file e il parametro vengono inviati tramite una </a:t>
                </a:r>
                <a:r>
                  <a:rPr lang="en-US" sz="1600" b="true">
                    <a:solidFill>
                      <a:srgbClr val="3F57D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chiamata POST </a:t>
                </a: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al server</a:t>
                </a: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5988459" y="5527644"/>
            <a:ext cx="10710380" cy="1217701"/>
            <a:chOff x="0" y="0"/>
            <a:chExt cx="14280507" cy="1623601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1086169" y="156929"/>
              <a:ext cx="3930263" cy="1309743"/>
              <a:chOff x="0" y="0"/>
              <a:chExt cx="776348" cy="25871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776348" cy="258715"/>
              </a:xfrm>
              <a:custGeom>
                <a:avLst/>
                <a:gdLst/>
                <a:ahLst/>
                <a:cxnLst/>
                <a:rect r="r" b="b" t="t" l="l"/>
                <a:pathLst>
                  <a:path h="258715" w="776348">
                    <a:moveTo>
                      <a:pt x="0" y="0"/>
                    </a:moveTo>
                    <a:lnTo>
                      <a:pt x="776348" y="0"/>
                    </a:lnTo>
                    <a:lnTo>
                      <a:pt x="776348" y="258715"/>
                    </a:lnTo>
                    <a:lnTo>
                      <a:pt x="0" y="258715"/>
                    </a:lnTo>
                    <a:close/>
                  </a:path>
                </a:pathLst>
              </a:custGeom>
              <a:solidFill>
                <a:srgbClr val="6381E0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38100"/>
                <a:ext cx="776348" cy="296815"/>
              </a:xfrm>
              <a:prstGeom prst="rect">
                <a:avLst/>
              </a:prstGeom>
            </p:spPr>
            <p:txBody>
              <a:bodyPr anchor="ctr" rtlCol="false" tIns="88900" lIns="88900" bIns="88900" rIns="889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i="true" spc="162">
                    <a:solidFill>
                      <a:srgbClr val="FFFFFF"/>
                    </a:solidFill>
                    <a:latin typeface="Inter Italics"/>
                    <a:ea typeface="Inter Italics"/>
                    <a:cs typeface="Inter Italics"/>
                    <a:sym typeface="Inter Italics"/>
                  </a:rPr>
                  <a:t>Elaborazione e Anonimizzazione</a:t>
                </a: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156929"/>
              <a:ext cx="1086169" cy="1309743"/>
              <a:chOff x="0" y="0"/>
              <a:chExt cx="214552" cy="25871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214552" cy="258715"/>
              </a:xfrm>
              <a:custGeom>
                <a:avLst/>
                <a:gdLst/>
                <a:ahLst/>
                <a:cxnLst/>
                <a:rect r="r" b="b" t="t" l="l"/>
                <a:pathLst>
                  <a:path h="258715" w="214552">
                    <a:moveTo>
                      <a:pt x="0" y="0"/>
                    </a:moveTo>
                    <a:lnTo>
                      <a:pt x="214552" y="0"/>
                    </a:lnTo>
                    <a:lnTo>
                      <a:pt x="214552" y="258715"/>
                    </a:lnTo>
                    <a:lnTo>
                      <a:pt x="0" y="258715"/>
                    </a:lnTo>
                    <a:close/>
                  </a:path>
                </a:pathLst>
              </a:custGeom>
              <a:solidFill>
                <a:srgbClr val="AFC2F9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214552" cy="3063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400">
                    <a:solidFill>
                      <a:srgbClr val="4E65D9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05</a:t>
                </a: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5016431" y="0"/>
              <a:ext cx="9264076" cy="1623601"/>
              <a:chOff x="0" y="0"/>
              <a:chExt cx="1829941" cy="32071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829941" cy="320711"/>
              </a:xfrm>
              <a:custGeom>
                <a:avLst/>
                <a:gdLst/>
                <a:ahLst/>
                <a:cxnLst/>
                <a:rect r="r" b="b" t="t" l="l"/>
                <a:pathLst>
                  <a:path h="320711" w="1829941">
                    <a:moveTo>
                      <a:pt x="0" y="0"/>
                    </a:moveTo>
                    <a:lnTo>
                      <a:pt x="1829941" y="0"/>
                    </a:lnTo>
                    <a:lnTo>
                      <a:pt x="1829941" y="320711"/>
                    </a:lnTo>
                    <a:lnTo>
                      <a:pt x="0" y="32071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9050"/>
                <a:ext cx="1829941" cy="339761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2000"/>
                  </a:lnSpc>
                </a:pP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Il backend c</a:t>
                </a: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lassifica automaticamente l</a:t>
                </a: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e colonne, </a:t>
                </a:r>
                <a:r>
                  <a:rPr lang="en-US" sz="1600" b="true">
                    <a:solidFill>
                      <a:srgbClr val="3F57D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applica l’algoritmo</a:t>
                </a: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 selezionato e </a:t>
                </a:r>
                <a:r>
                  <a:rPr lang="en-US" sz="1600" b="true">
                    <a:solidFill>
                      <a:srgbClr val="3F57D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salva il risultato</a:t>
                </a: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 in GCS e i metadati in Firestore</a:t>
                </a: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5988459" y="6744169"/>
            <a:ext cx="10710380" cy="979356"/>
            <a:chOff x="0" y="0"/>
            <a:chExt cx="14280507" cy="1305808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1086169" y="0"/>
              <a:ext cx="3930263" cy="1305808"/>
              <a:chOff x="0" y="0"/>
              <a:chExt cx="776348" cy="257937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776348" cy="257937"/>
              </a:xfrm>
              <a:custGeom>
                <a:avLst/>
                <a:gdLst/>
                <a:ahLst/>
                <a:cxnLst/>
                <a:rect r="r" b="b" t="t" l="l"/>
                <a:pathLst>
                  <a:path h="257937" w="776348">
                    <a:moveTo>
                      <a:pt x="0" y="0"/>
                    </a:moveTo>
                    <a:lnTo>
                      <a:pt x="776348" y="0"/>
                    </a:lnTo>
                    <a:lnTo>
                      <a:pt x="776348" y="257937"/>
                    </a:lnTo>
                    <a:lnTo>
                      <a:pt x="0" y="257937"/>
                    </a:ln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776348" cy="296037"/>
              </a:xfrm>
              <a:prstGeom prst="rect">
                <a:avLst/>
              </a:prstGeom>
            </p:spPr>
            <p:txBody>
              <a:bodyPr anchor="ctr" rtlCol="false" tIns="101600" lIns="101600" bIns="101600" rIns="1016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i="true" spc="162">
                    <a:solidFill>
                      <a:srgbClr val="FFFFFF"/>
                    </a:solidFill>
                    <a:latin typeface="Inter Italics"/>
                    <a:ea typeface="Inter Italics"/>
                    <a:cs typeface="Inter Italics"/>
                    <a:sym typeface="Inter Italics"/>
                  </a:rPr>
                  <a:t>Visualizzazione Anteprima</a:t>
                </a: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0"/>
              <a:ext cx="1086169" cy="1305808"/>
              <a:chOff x="0" y="0"/>
              <a:chExt cx="214552" cy="257937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14552" cy="257937"/>
              </a:xfrm>
              <a:custGeom>
                <a:avLst/>
                <a:gdLst/>
                <a:ahLst/>
                <a:cxnLst/>
                <a:rect r="r" b="b" t="t" l="l"/>
                <a:pathLst>
                  <a:path h="257937" w="214552">
                    <a:moveTo>
                      <a:pt x="0" y="0"/>
                    </a:moveTo>
                    <a:lnTo>
                      <a:pt x="214552" y="0"/>
                    </a:lnTo>
                    <a:lnTo>
                      <a:pt x="214552" y="257937"/>
                    </a:lnTo>
                    <a:lnTo>
                      <a:pt x="0" y="257937"/>
                    </a:lnTo>
                    <a:close/>
                  </a:path>
                </a:pathLst>
              </a:custGeom>
              <a:solidFill>
                <a:srgbClr val="B0C3FB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214552" cy="3055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400">
                    <a:solidFill>
                      <a:srgbClr val="3F57D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06</a:t>
                </a: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5016431" y="0"/>
              <a:ext cx="9264076" cy="1305808"/>
              <a:chOff x="0" y="0"/>
              <a:chExt cx="1829941" cy="257937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829941" cy="257937"/>
              </a:xfrm>
              <a:custGeom>
                <a:avLst/>
                <a:gdLst/>
                <a:ahLst/>
                <a:cxnLst/>
                <a:rect r="r" b="b" t="t" l="l"/>
                <a:pathLst>
                  <a:path h="257937" w="1829941">
                    <a:moveTo>
                      <a:pt x="0" y="0"/>
                    </a:moveTo>
                    <a:lnTo>
                      <a:pt x="1829941" y="0"/>
                    </a:lnTo>
                    <a:lnTo>
                      <a:pt x="1829941" y="257937"/>
                    </a:lnTo>
                    <a:lnTo>
                      <a:pt x="0" y="2579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19050"/>
                <a:ext cx="1829941" cy="27698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2000"/>
                  </a:lnSpc>
                </a:pP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Il backend </a:t>
                </a:r>
                <a:r>
                  <a:rPr lang="en-US" sz="1600" b="true">
                    <a:solidFill>
                      <a:srgbClr val="3F57D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restituisce un’anteprima</a:t>
                </a: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 delle prime righe del dataset anonimizzato</a:t>
                </a:r>
              </a:p>
            </p:txBody>
          </p:sp>
        </p:grpSp>
      </p:grpSp>
      <p:grpSp>
        <p:nvGrpSpPr>
          <p:cNvPr name="Group 68" id="68"/>
          <p:cNvGrpSpPr/>
          <p:nvPr/>
        </p:nvGrpSpPr>
        <p:grpSpPr>
          <a:xfrm rot="0">
            <a:off x="5988459" y="7840046"/>
            <a:ext cx="10710380" cy="979356"/>
            <a:chOff x="0" y="0"/>
            <a:chExt cx="14280507" cy="1305808"/>
          </a:xfrm>
        </p:grpSpPr>
        <p:grpSp>
          <p:nvGrpSpPr>
            <p:cNvPr name="Group 69" id="69"/>
            <p:cNvGrpSpPr/>
            <p:nvPr/>
          </p:nvGrpSpPr>
          <p:grpSpPr>
            <a:xfrm rot="0">
              <a:off x="1086169" y="6212"/>
              <a:ext cx="3930263" cy="1293383"/>
              <a:chOff x="0" y="0"/>
              <a:chExt cx="776348" cy="255483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776348" cy="255483"/>
              </a:xfrm>
              <a:custGeom>
                <a:avLst/>
                <a:gdLst/>
                <a:ahLst/>
                <a:cxnLst/>
                <a:rect r="r" b="b" t="t" l="l"/>
                <a:pathLst>
                  <a:path h="255483" w="776348">
                    <a:moveTo>
                      <a:pt x="0" y="0"/>
                    </a:moveTo>
                    <a:lnTo>
                      <a:pt x="776348" y="0"/>
                    </a:lnTo>
                    <a:lnTo>
                      <a:pt x="776348" y="255483"/>
                    </a:lnTo>
                    <a:lnTo>
                      <a:pt x="0" y="255483"/>
                    </a:lnTo>
                    <a:close/>
                  </a:path>
                </a:pathLst>
              </a:custGeom>
              <a:solidFill>
                <a:srgbClr val="3F57D0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38100"/>
                <a:ext cx="776348" cy="29358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i="true" spc="162">
                    <a:solidFill>
                      <a:srgbClr val="FFFFFF"/>
                    </a:solidFill>
                    <a:latin typeface="Inter Italics"/>
                    <a:ea typeface="Inter Italics"/>
                    <a:cs typeface="Inter Italics"/>
                    <a:sym typeface="Inter Italics"/>
                  </a:rPr>
                  <a:t>Download Dataset</a:t>
                </a: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0" y="0"/>
              <a:ext cx="1086169" cy="1305808"/>
              <a:chOff x="0" y="0"/>
              <a:chExt cx="214552" cy="25793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14552" cy="257937"/>
              </a:xfrm>
              <a:custGeom>
                <a:avLst/>
                <a:gdLst/>
                <a:ahLst/>
                <a:cxnLst/>
                <a:rect r="r" b="b" t="t" l="l"/>
                <a:pathLst>
                  <a:path h="257937" w="214552">
                    <a:moveTo>
                      <a:pt x="0" y="0"/>
                    </a:moveTo>
                    <a:lnTo>
                      <a:pt x="214552" y="0"/>
                    </a:lnTo>
                    <a:lnTo>
                      <a:pt x="214552" y="257937"/>
                    </a:lnTo>
                    <a:lnTo>
                      <a:pt x="0" y="257937"/>
                    </a:lnTo>
                    <a:close/>
                  </a:path>
                </a:pathLst>
              </a:custGeom>
              <a:solidFill>
                <a:srgbClr val="98B0F7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47625"/>
                <a:ext cx="214552" cy="3055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400">
                    <a:solidFill>
                      <a:srgbClr val="3F57D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07</a:t>
                </a: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5016431" y="0"/>
              <a:ext cx="9264076" cy="1305808"/>
              <a:chOff x="0" y="0"/>
              <a:chExt cx="1829941" cy="25793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1829941" cy="257937"/>
              </a:xfrm>
              <a:custGeom>
                <a:avLst/>
                <a:gdLst/>
                <a:ahLst/>
                <a:cxnLst/>
                <a:rect r="r" b="b" t="t" l="l"/>
                <a:pathLst>
                  <a:path h="257937" w="1829941">
                    <a:moveTo>
                      <a:pt x="0" y="0"/>
                    </a:moveTo>
                    <a:lnTo>
                      <a:pt x="1829941" y="0"/>
                    </a:lnTo>
                    <a:lnTo>
                      <a:pt x="1829941" y="257937"/>
                    </a:lnTo>
                    <a:lnTo>
                      <a:pt x="0" y="2579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19050"/>
                <a:ext cx="1829941" cy="276987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2000"/>
                  </a:lnSpc>
                </a:pP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L’utente può </a:t>
                </a:r>
                <a:r>
                  <a:rPr lang="en-US" sz="1600" b="true">
                    <a:solidFill>
                      <a:srgbClr val="3F57D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scaricare il file anonimizzato</a:t>
                </a:r>
                <a:r>
                  <a:rPr lang="en-US" sz="1600">
                    <a:solidFill>
                      <a:srgbClr val="191919"/>
                    </a:solidFill>
                    <a:latin typeface="Inter"/>
                    <a:ea typeface="Inter"/>
                    <a:cs typeface="Inter"/>
                    <a:sym typeface="Inter"/>
                  </a:rPr>
                  <a:t> direttamente dalla piattaforma</a:t>
                </a:r>
              </a:p>
            </p:txBody>
          </p:sp>
        </p:grpSp>
      </p:grpSp>
      <p:grpSp>
        <p:nvGrpSpPr>
          <p:cNvPr name="Group 78" id="78"/>
          <p:cNvGrpSpPr>
            <a:grpSpLocks noChangeAspect="true"/>
          </p:cNvGrpSpPr>
          <p:nvPr/>
        </p:nvGrpSpPr>
        <p:grpSpPr>
          <a:xfrm rot="0">
            <a:off x="15087009" y="9481085"/>
            <a:ext cx="1611830" cy="1611830"/>
            <a:chOff x="0" y="0"/>
            <a:chExt cx="1708150" cy="170815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TextBox 80" id="80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711114" y="3758561"/>
            <a:ext cx="4097658" cy="254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Flusso </a:t>
            </a:r>
          </a:p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operativo </a:t>
            </a:r>
          </a:p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utente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827621" y="9018662"/>
            <a:ext cx="44316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AnonimaData</a:t>
            </a:r>
          </a:p>
        </p:txBody>
      </p:sp>
      <p:sp>
        <p:nvSpPr>
          <p:cNvPr name="AutoShape 83" id="83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839" y="-650038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7"/>
                </a:lnTo>
                <a:lnTo>
                  <a:pt x="0" y="176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37766" y="476336"/>
            <a:ext cx="351483" cy="351483"/>
            <a:chOff x="0" y="0"/>
            <a:chExt cx="1708150" cy="17081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2876067">
            <a:off x="15163598" y="466344"/>
            <a:ext cx="371467" cy="371467"/>
          </a:xfrm>
          <a:custGeom>
            <a:avLst/>
            <a:gdLst/>
            <a:ahLst/>
            <a:cxnLst/>
            <a:rect r="r" b="b" t="t" l="l"/>
            <a:pathLst>
              <a:path h="371467" w="371467">
                <a:moveTo>
                  <a:pt x="0" y="0"/>
                </a:moveTo>
                <a:lnTo>
                  <a:pt x="371467" y="0"/>
                </a:lnTo>
                <a:lnTo>
                  <a:pt x="371467" y="371467"/>
                </a:lnTo>
                <a:lnTo>
                  <a:pt x="0" y="371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01903" y="1730852"/>
            <a:ext cx="218133" cy="21813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087009" y="9481085"/>
            <a:ext cx="1611830" cy="1611830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5480564" cy="8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Algoritmi di anonimizzazione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6509264" y="-297613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7"/>
                </a:lnTo>
                <a:lnTo>
                  <a:pt x="0" y="176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293982" y="510935"/>
            <a:ext cx="351483" cy="351483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2876067">
            <a:off x="12134528" y="714762"/>
            <a:ext cx="988590" cy="988590"/>
          </a:xfrm>
          <a:custGeom>
            <a:avLst/>
            <a:gdLst/>
            <a:ahLst/>
            <a:cxnLst/>
            <a:rect r="r" b="b" t="t" l="l"/>
            <a:pathLst>
              <a:path h="988590" w="988590">
                <a:moveTo>
                  <a:pt x="0" y="0"/>
                </a:moveTo>
                <a:lnTo>
                  <a:pt x="988590" y="0"/>
                </a:lnTo>
                <a:lnTo>
                  <a:pt x="988590" y="988591"/>
                </a:lnTo>
                <a:lnTo>
                  <a:pt x="0" y="988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76067">
            <a:off x="17208279" y="3291535"/>
            <a:ext cx="371467" cy="371467"/>
          </a:xfrm>
          <a:custGeom>
            <a:avLst/>
            <a:gdLst/>
            <a:ahLst/>
            <a:cxnLst/>
            <a:rect r="r" b="b" t="t" l="l"/>
            <a:pathLst>
              <a:path h="371467" w="371467">
                <a:moveTo>
                  <a:pt x="0" y="0"/>
                </a:moveTo>
                <a:lnTo>
                  <a:pt x="371467" y="0"/>
                </a:lnTo>
                <a:lnTo>
                  <a:pt x="371467" y="371467"/>
                </a:lnTo>
                <a:lnTo>
                  <a:pt x="0" y="371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53682" y="686677"/>
            <a:ext cx="218133" cy="218133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63714" y="6132495"/>
            <a:ext cx="16621579" cy="1188085"/>
            <a:chOff x="0" y="0"/>
            <a:chExt cx="22162106" cy="158411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30860"/>
              <a:ext cx="65949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t-closeness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203917" y="658484"/>
              <a:ext cx="245131" cy="24513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890910" y="-28575"/>
              <a:ext cx="8230649" cy="161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9"/>
                </a:lnSpc>
              </a:pPr>
            </a:p>
            <a:p>
              <a:pPr algn="just"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Limita la differenza tra la distribuzione </a:t>
              </a:r>
            </a:p>
            <a:p>
              <a:pPr algn="just">
                <a:lnSpc>
                  <a:spcPts val="2660"/>
                </a:lnSpc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     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degli attributi sensibili nei gruppi e quella</a:t>
              </a:r>
            </a:p>
            <a:p>
              <a:pPr algn="just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      dell'intero dataset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5103739" y="394949"/>
              <a:ext cx="245131" cy="24513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3483674" y="174378"/>
              <a:ext cx="8678432" cy="1192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"/>
                </a:lnSpc>
              </a:pPr>
            </a:p>
            <a:p>
              <a:pPr algn="l" marL="410210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Mantiene la distribuzione dei dati</a:t>
              </a:r>
            </a:p>
            <a:p>
              <a:pPr algn="l">
                <a:lnSpc>
                  <a:spcPts val="1259"/>
                </a:lnSpc>
              </a:pPr>
            </a:p>
            <a:p>
              <a:pPr algn="l" marL="410210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</a:t>
              </a:r>
              <a:r>
                <a:rPr lang="en-US" sz="1899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Più complesso da calcolare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3598554" y="302719"/>
              <a:ext cx="436033" cy="436033"/>
            </a:xfrm>
            <a:custGeom>
              <a:avLst/>
              <a:gdLst/>
              <a:ahLst/>
              <a:cxnLst/>
              <a:rect r="r" b="b" t="t" l="l"/>
              <a:pathLst>
                <a:path h="436033" w="436033">
                  <a:moveTo>
                    <a:pt x="0" y="0"/>
                  </a:moveTo>
                  <a:lnTo>
                    <a:pt x="436033" y="0"/>
                  </a:lnTo>
                  <a:lnTo>
                    <a:pt x="436033" y="436033"/>
                  </a:lnTo>
                  <a:lnTo>
                    <a:pt x="0" y="43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3598554" y="954652"/>
              <a:ext cx="436033" cy="436033"/>
            </a:xfrm>
            <a:custGeom>
              <a:avLst/>
              <a:gdLst/>
              <a:ahLst/>
              <a:cxnLst/>
              <a:rect r="r" b="b" t="t" l="l"/>
              <a:pathLst>
                <a:path h="436033" w="436033">
                  <a:moveTo>
                    <a:pt x="0" y="0"/>
                  </a:moveTo>
                  <a:lnTo>
                    <a:pt x="436033" y="0"/>
                  </a:lnTo>
                  <a:lnTo>
                    <a:pt x="436033" y="436033"/>
                  </a:lnTo>
                  <a:lnTo>
                    <a:pt x="0" y="43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63714" y="7617261"/>
            <a:ext cx="16621579" cy="825500"/>
            <a:chOff x="0" y="0"/>
            <a:chExt cx="22162106" cy="110066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289137"/>
              <a:ext cx="65949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</a:t>
              </a:r>
              <a:r>
                <a:rPr lang="en-US" b="true" sz="22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differential privacy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203917" y="416761"/>
              <a:ext cx="245131" cy="245131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4890910" y="99907"/>
              <a:ext cx="823064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0213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Agg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iunge rumore statistico per prevenire</a:t>
              </a:r>
            </a:p>
            <a:p>
              <a:pPr algn="just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      l’identificazione, anche con dati esterni</a:t>
              </a: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5103739" y="208058"/>
              <a:ext cx="245131" cy="245131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3483674" y="12700"/>
              <a:ext cx="8678432" cy="1065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1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Garant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isce privacy matematica</a:t>
              </a:r>
            </a:p>
            <a:p>
              <a:pPr algn="l">
                <a:lnSpc>
                  <a:spcPts val="1260"/>
                </a:lnSpc>
                <a:spcBef>
                  <a:spcPct val="0"/>
                </a:spcBef>
              </a:pPr>
            </a:p>
            <a:p>
              <a:pPr algn="l" marL="410211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Può ridurre la precisione dei dati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13598554" y="0"/>
              <a:ext cx="436033" cy="436033"/>
            </a:xfrm>
            <a:custGeom>
              <a:avLst/>
              <a:gdLst/>
              <a:ahLst/>
              <a:cxnLst/>
              <a:rect r="r" b="b" t="t" l="l"/>
              <a:pathLst>
                <a:path h="436033" w="436033">
                  <a:moveTo>
                    <a:pt x="0" y="0"/>
                  </a:moveTo>
                  <a:lnTo>
                    <a:pt x="436033" y="0"/>
                  </a:lnTo>
                  <a:lnTo>
                    <a:pt x="436033" y="436033"/>
                  </a:lnTo>
                  <a:lnTo>
                    <a:pt x="0" y="43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3598554" y="664633"/>
              <a:ext cx="436033" cy="436033"/>
            </a:xfrm>
            <a:custGeom>
              <a:avLst/>
              <a:gdLst/>
              <a:ahLst/>
              <a:cxnLst/>
              <a:rect r="r" b="b" t="t" l="l"/>
              <a:pathLst>
                <a:path h="436033" w="436033">
                  <a:moveTo>
                    <a:pt x="0" y="0"/>
                  </a:moveTo>
                  <a:lnTo>
                    <a:pt x="436033" y="0"/>
                  </a:lnTo>
                  <a:lnTo>
                    <a:pt x="436033" y="436034"/>
                  </a:lnTo>
                  <a:lnTo>
                    <a:pt x="0" y="43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63714" y="4714705"/>
            <a:ext cx="16621579" cy="1121110"/>
            <a:chOff x="0" y="0"/>
            <a:chExt cx="22162106" cy="1494813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486210"/>
              <a:ext cx="65949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l-diversity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203917" y="613834"/>
              <a:ext cx="245131" cy="24513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4890910" y="296980"/>
              <a:ext cx="823064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Garantisce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la diversità degli attributi</a:t>
              </a:r>
            </a:p>
            <a:p>
              <a:pPr algn="just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      sensibili in ogni gruppo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5103739" y="398559"/>
              <a:ext cx="245131" cy="24513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13483674" y="-15640"/>
              <a:ext cx="8678432" cy="1510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Protezione più forte rispetto a k-anonymity</a:t>
              </a:r>
            </a:p>
            <a:p>
              <a:pPr algn="l">
                <a:lnSpc>
                  <a:spcPts val="1260"/>
                </a:lnSpc>
              </a:pPr>
            </a:p>
            <a:p>
              <a:pPr algn="l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Non protegge sempre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la distribuzione degli</a:t>
              </a:r>
            </a:p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      attributi</a:t>
              </a:r>
            </a:p>
          </p:txBody>
        </p:sp>
        <p:sp>
          <p:nvSpPr>
            <p:cNvPr name="Freeform 45" id="45"/>
            <p:cNvSpPr/>
            <p:nvPr/>
          </p:nvSpPr>
          <p:spPr>
            <a:xfrm flipH="false" flipV="false" rot="0">
              <a:off x="13598554" y="0"/>
              <a:ext cx="436033" cy="436033"/>
            </a:xfrm>
            <a:custGeom>
              <a:avLst/>
              <a:gdLst/>
              <a:ahLst/>
              <a:cxnLst/>
              <a:rect r="r" b="b" t="t" l="l"/>
              <a:pathLst>
                <a:path h="436033" w="436033">
                  <a:moveTo>
                    <a:pt x="0" y="0"/>
                  </a:moveTo>
                  <a:lnTo>
                    <a:pt x="436033" y="0"/>
                  </a:lnTo>
                  <a:lnTo>
                    <a:pt x="436033" y="436033"/>
                  </a:lnTo>
                  <a:lnTo>
                    <a:pt x="0" y="43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3598554" y="677333"/>
              <a:ext cx="436033" cy="436033"/>
            </a:xfrm>
            <a:custGeom>
              <a:avLst/>
              <a:gdLst/>
              <a:ahLst/>
              <a:cxnLst/>
              <a:rect r="r" b="b" t="t" l="l"/>
              <a:pathLst>
                <a:path h="436033" w="436033">
                  <a:moveTo>
                    <a:pt x="0" y="0"/>
                  </a:moveTo>
                  <a:lnTo>
                    <a:pt x="436033" y="0"/>
                  </a:lnTo>
                  <a:lnTo>
                    <a:pt x="436033" y="436034"/>
                  </a:lnTo>
                  <a:lnTo>
                    <a:pt x="0" y="43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963714" y="3503267"/>
            <a:ext cx="16621579" cy="799344"/>
            <a:chOff x="0" y="0"/>
            <a:chExt cx="22162106" cy="1065792"/>
          </a:xfrm>
        </p:grpSpPr>
        <p:sp>
          <p:nvSpPr>
            <p:cNvPr name="TextBox 48" id="48"/>
            <p:cNvSpPr txBox="true"/>
            <p:nvPr/>
          </p:nvSpPr>
          <p:spPr>
            <a:xfrm rot="0">
              <a:off x="0" y="271700"/>
              <a:ext cx="65949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k-anonymity</a:t>
              </a:r>
            </a:p>
          </p:txBody>
        </p:sp>
        <p:grpSp>
          <p:nvGrpSpPr>
            <p:cNvPr name="Group 49" id="49"/>
            <p:cNvGrpSpPr/>
            <p:nvPr/>
          </p:nvGrpSpPr>
          <p:grpSpPr>
            <a:xfrm rot="0">
              <a:off x="274793" y="410330"/>
              <a:ext cx="245131" cy="245131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4890910" y="82470"/>
              <a:ext cx="823064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Ogni individuo è indistinguibile da almeno </a:t>
              </a:r>
            </a:p>
            <a:p>
              <a:pPr algn="just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     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k-1 persone</a:t>
              </a:r>
            </a:p>
          </p:txBody>
        </p:sp>
        <p:grpSp>
          <p:nvGrpSpPr>
            <p:cNvPr name="Group 53" id="53"/>
            <p:cNvGrpSpPr/>
            <p:nvPr/>
          </p:nvGrpSpPr>
          <p:grpSpPr>
            <a:xfrm rot="0">
              <a:off x="5103739" y="186487"/>
              <a:ext cx="245131" cy="245131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56" id="56"/>
            <p:cNvSpPr txBox="true"/>
            <p:nvPr/>
          </p:nvSpPr>
          <p:spPr>
            <a:xfrm rot="0">
              <a:off x="13483674" y="-38100"/>
              <a:ext cx="8678432" cy="1065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Semplice, scalabile</a:t>
              </a:r>
            </a:p>
            <a:p>
              <a:pPr algn="l">
                <a:lnSpc>
                  <a:spcPts val="1260"/>
                </a:lnSpc>
              </a:pPr>
            </a:p>
            <a:p>
              <a:pPr algn="l" marL="410211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Può esporre dati sensibili</a:t>
              </a:r>
            </a:p>
          </p:txBody>
        </p:sp>
        <p:sp>
          <p:nvSpPr>
            <p:cNvPr name="Freeform 57" id="57"/>
            <p:cNvSpPr/>
            <p:nvPr/>
          </p:nvSpPr>
          <p:spPr>
            <a:xfrm flipH="false" flipV="false" rot="0">
              <a:off x="13598554" y="19151"/>
              <a:ext cx="436033" cy="436033"/>
            </a:xfrm>
            <a:custGeom>
              <a:avLst/>
              <a:gdLst/>
              <a:ahLst/>
              <a:cxnLst/>
              <a:rect r="r" b="b" t="t" l="l"/>
              <a:pathLst>
                <a:path h="436033" w="436033">
                  <a:moveTo>
                    <a:pt x="0" y="0"/>
                  </a:moveTo>
                  <a:lnTo>
                    <a:pt x="436033" y="0"/>
                  </a:lnTo>
                  <a:lnTo>
                    <a:pt x="436033" y="436034"/>
                  </a:lnTo>
                  <a:lnTo>
                    <a:pt x="0" y="43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3598554" y="629759"/>
              <a:ext cx="436033" cy="436033"/>
            </a:xfrm>
            <a:custGeom>
              <a:avLst/>
              <a:gdLst/>
              <a:ahLst/>
              <a:cxnLst/>
              <a:rect r="r" b="b" t="t" l="l"/>
              <a:pathLst>
                <a:path h="436033" w="436033">
                  <a:moveTo>
                    <a:pt x="0" y="0"/>
                  </a:moveTo>
                  <a:lnTo>
                    <a:pt x="436033" y="0"/>
                  </a:lnTo>
                  <a:lnTo>
                    <a:pt x="436033" y="436033"/>
                  </a:lnTo>
                  <a:lnTo>
                    <a:pt x="0" y="43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59" id="59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29170" y="2466599"/>
            <a:ext cx="345688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Algoritmo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341176" y="2473931"/>
            <a:ext cx="652937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Descrizione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238326" y="2466599"/>
            <a:ext cx="58469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Pro e contro</a:t>
            </a:r>
          </a:p>
        </p:txBody>
      </p:sp>
      <p:sp>
        <p:nvSpPr>
          <p:cNvPr name="AutoShape 63" id="63"/>
          <p:cNvSpPr/>
          <p:nvPr/>
        </p:nvSpPr>
        <p:spPr>
          <a:xfrm rot="0">
            <a:off x="854648" y="4545793"/>
            <a:ext cx="16230600" cy="41142"/>
          </a:xfrm>
          <a:prstGeom prst="rect">
            <a:avLst/>
          </a:prstGeom>
          <a:solidFill>
            <a:srgbClr val="EAEDFB"/>
          </a:solidFill>
          <a:ln w="9525" cap="sq">
            <a:solidFill>
              <a:srgbClr val="EAEDFB"/>
            </a:solidFill>
            <a:prstDash val="solid"/>
            <a:miter/>
          </a:ln>
        </p:spPr>
      </p:sp>
      <p:sp>
        <p:nvSpPr>
          <p:cNvPr name="AutoShape 64" id="64"/>
          <p:cNvSpPr/>
          <p:nvPr/>
        </p:nvSpPr>
        <p:spPr>
          <a:xfrm rot="0">
            <a:off x="854648" y="5963584"/>
            <a:ext cx="16230600" cy="41142"/>
          </a:xfrm>
          <a:prstGeom prst="rect">
            <a:avLst/>
          </a:prstGeom>
          <a:solidFill>
            <a:srgbClr val="EAEDFB"/>
          </a:solidFill>
          <a:ln w="9525" cap="sq">
            <a:solidFill>
              <a:srgbClr val="EAEDFB"/>
            </a:solidFill>
            <a:prstDash val="solid"/>
            <a:miter/>
          </a:ln>
        </p:spPr>
      </p:sp>
      <p:sp>
        <p:nvSpPr>
          <p:cNvPr name="AutoShape 65" id="65"/>
          <p:cNvSpPr/>
          <p:nvPr/>
        </p:nvSpPr>
        <p:spPr>
          <a:xfrm rot="0">
            <a:off x="854648" y="7448349"/>
            <a:ext cx="16230600" cy="41142"/>
          </a:xfrm>
          <a:prstGeom prst="rect">
            <a:avLst/>
          </a:prstGeom>
          <a:solidFill>
            <a:srgbClr val="EAEDFB"/>
          </a:solidFill>
          <a:ln w="9525" cap="sq">
            <a:solidFill>
              <a:srgbClr val="EAEDFB"/>
            </a:solidFill>
            <a:prstDash val="solid"/>
            <a:miter/>
          </a:ln>
        </p:spPr>
      </p:sp>
      <p:sp>
        <p:nvSpPr>
          <p:cNvPr name="TextBox 66" id="66"/>
          <p:cNvSpPr txBox="true"/>
          <p:nvPr/>
        </p:nvSpPr>
        <p:spPr>
          <a:xfrm rot="0">
            <a:off x="12827621" y="9018662"/>
            <a:ext cx="44316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AnonimaData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0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5480564" cy="8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Scelte tecniche ed implementative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Inter Bold"/>
                <a:ea typeface="Inter Bold"/>
                <a:cs typeface="Inter Bold"/>
                <a:sym typeface="Inter Bold"/>
              </a:rPr>
              <a:t>06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509264" y="-297613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7"/>
                </a:lnTo>
                <a:lnTo>
                  <a:pt x="0" y="176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293982" y="510935"/>
            <a:ext cx="351483" cy="35148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2876067">
            <a:off x="17208279" y="3291535"/>
            <a:ext cx="371467" cy="371467"/>
          </a:xfrm>
          <a:custGeom>
            <a:avLst/>
            <a:gdLst/>
            <a:ahLst/>
            <a:cxnLst/>
            <a:rect r="r" b="b" t="t" l="l"/>
            <a:pathLst>
              <a:path h="371467" w="371467">
                <a:moveTo>
                  <a:pt x="0" y="0"/>
                </a:moveTo>
                <a:lnTo>
                  <a:pt x="371467" y="0"/>
                </a:lnTo>
                <a:lnTo>
                  <a:pt x="371467" y="371467"/>
                </a:lnTo>
                <a:lnTo>
                  <a:pt x="0" y="371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262467" y="587135"/>
            <a:ext cx="218133" cy="218133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891640" y="6323906"/>
            <a:ext cx="1611830" cy="1611830"/>
            <a:chOff x="0" y="0"/>
            <a:chExt cx="1708150" cy="17081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9809" y="6473370"/>
            <a:ext cx="183848" cy="18384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63714" y="6179241"/>
            <a:ext cx="16621579" cy="720995"/>
            <a:chOff x="0" y="0"/>
            <a:chExt cx="22162106" cy="96132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19467"/>
              <a:ext cx="65949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t-closeness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483674" y="-19050"/>
              <a:ext cx="8678432" cy="980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"/>
                </a:lnSpc>
              </a:pPr>
            </a:p>
            <a:p>
              <a:pPr algn="l" marL="410210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Preserva la distribuzione dei dati</a:t>
              </a:r>
            </a:p>
            <a:p>
              <a:pPr algn="l" marL="410210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Ideale</a:t>
              </a:r>
              <a:r>
                <a:rPr lang="en-US" sz="1899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per dati sensibili categoriali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347613" y="30237"/>
              <a:ext cx="8707643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3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Calcolo della distanza tra distribuzioni per garantire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la coerenza statis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tica tra gruppi e dataset globale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6652" y="7959382"/>
            <a:ext cx="183848" cy="18384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3714" y="7657927"/>
            <a:ext cx="16621579" cy="951865"/>
            <a:chOff x="0" y="0"/>
            <a:chExt cx="22162106" cy="126915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373380"/>
              <a:ext cx="65949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</a:t>
              </a:r>
              <a:r>
                <a:rPr lang="en-US" b="true" sz="22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differential privacy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3483674" y="-38100"/>
              <a:ext cx="8678432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1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Output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real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istico e coerente</a:t>
              </a:r>
            </a:p>
            <a:p>
              <a:pPr algn="l" marL="410211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Automazione completa</a:t>
              </a:r>
            </a:p>
            <a:p>
              <a:pPr algn="l" marL="410211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Adattivo e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type-aware per ogni colonna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4347613" y="-38100"/>
              <a:ext cx="8707643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3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Aggiunta di rumore calibrato a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live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llo di dataset (input per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tu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r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bation) in base al tipo di colonna (numerico/categoriale)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63714" y="4803059"/>
            <a:ext cx="16621579" cy="618490"/>
            <a:chOff x="0" y="0"/>
            <a:chExt cx="22162106" cy="82465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151130"/>
              <a:ext cx="65949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l-diversity</a:t>
              </a: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274793" y="278754"/>
              <a:ext cx="245131" cy="245131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3483674" y="-38100"/>
              <a:ext cx="8678432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Elevata riusabilità del codice</a:t>
              </a:r>
            </a:p>
            <a:p>
              <a:pPr algn="l" marL="410211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Uniformità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nell’app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licazione delle generalizzazioni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347613" y="-38100"/>
              <a:ext cx="8707643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3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Estensione diretta di k-anonymity con controllo della varietà dei valori sensibili nei gruppi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63714" y="3426878"/>
            <a:ext cx="16621579" cy="618490"/>
            <a:chOff x="0" y="0"/>
            <a:chExt cx="22162106" cy="824653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13483674" y="-38100"/>
              <a:ext cx="8678432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Adattabile a diversi dataset</a:t>
              </a:r>
            </a:p>
            <a:p>
              <a:pPr algn="l" marL="410211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Classificazione automatica delle colonne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151130"/>
              <a:ext cx="65949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200">
                  <a:solidFill>
                    <a:srgbClr val="4E65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k-anonymity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274793" y="289761"/>
              <a:ext cx="245131" cy="24513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4347613" y="-38100"/>
              <a:ext cx="8707643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3" indent="-205106" lvl="1">
                <a:lnSpc>
                  <a:spcPts val="26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Generalizzazione progressiva basata su gerarchie modulari per i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 quasi-id</a:t>
              </a:r>
              <a:r>
                <a:rPr lang="en-US" sz="1900">
                  <a:solidFill>
                    <a:srgbClr val="1B1B1B"/>
                  </a:solidFill>
                  <a:latin typeface="Inter"/>
                  <a:ea typeface="Inter"/>
                  <a:cs typeface="Inter"/>
                  <a:sym typeface="Inter"/>
                </a:rPr>
                <a:t>entificatori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rot="0">
            <a:off x="854648" y="4403642"/>
            <a:ext cx="16230600" cy="41142"/>
          </a:xfrm>
          <a:prstGeom prst="rect">
            <a:avLst/>
          </a:prstGeom>
          <a:solidFill>
            <a:srgbClr val="EAEDFB"/>
          </a:solidFill>
          <a:ln w="9525" cap="sq">
            <a:solidFill>
              <a:srgbClr val="EAEDFB"/>
            </a:solidFill>
            <a:prstDash val="solid"/>
            <a:miter/>
          </a:ln>
        </p:spPr>
      </p:sp>
      <p:sp>
        <p:nvSpPr>
          <p:cNvPr name="AutoShape 42" id="42"/>
          <p:cNvSpPr/>
          <p:nvPr/>
        </p:nvSpPr>
        <p:spPr>
          <a:xfrm rot="0">
            <a:off x="854648" y="5779824"/>
            <a:ext cx="16230600" cy="41142"/>
          </a:xfrm>
          <a:prstGeom prst="rect">
            <a:avLst/>
          </a:prstGeom>
          <a:solidFill>
            <a:srgbClr val="EAEDFB"/>
          </a:solidFill>
          <a:ln w="9525" cap="sq">
            <a:solidFill>
              <a:srgbClr val="EAEDFB"/>
            </a:solidFill>
            <a:prstDash val="solid"/>
            <a:miter/>
          </a:ln>
        </p:spPr>
      </p:sp>
      <p:sp>
        <p:nvSpPr>
          <p:cNvPr name="AutoShape 43" id="43"/>
          <p:cNvSpPr/>
          <p:nvPr/>
        </p:nvSpPr>
        <p:spPr>
          <a:xfrm rot="0">
            <a:off x="854648" y="7258510"/>
            <a:ext cx="16230600" cy="41142"/>
          </a:xfrm>
          <a:prstGeom prst="rect">
            <a:avLst/>
          </a:prstGeom>
          <a:solidFill>
            <a:srgbClr val="EAEDFB"/>
          </a:solidFill>
          <a:ln w="9525" cap="sq">
            <a:solidFill>
              <a:srgbClr val="EAEDFB"/>
            </a:solidFill>
            <a:prstDash val="solid"/>
            <a:miter/>
          </a:ln>
        </p:spPr>
      </p:sp>
      <p:sp>
        <p:nvSpPr>
          <p:cNvPr name="TextBox 44" id="44"/>
          <p:cNvSpPr txBox="true"/>
          <p:nvPr/>
        </p:nvSpPr>
        <p:spPr>
          <a:xfrm rot="0">
            <a:off x="1029170" y="2466599"/>
            <a:ext cx="345688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Algoritmo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341176" y="2473931"/>
            <a:ext cx="652937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Approccio adottato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238326" y="2466599"/>
            <a:ext cx="58469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E65D9"/>
                </a:solidFill>
                <a:latin typeface="Inter Bold"/>
                <a:ea typeface="Inter Bold"/>
                <a:cs typeface="Inter Bold"/>
                <a:sym typeface="Inter Bold"/>
              </a:rPr>
              <a:t>Caratteristiche distintive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827621" y="9018662"/>
            <a:ext cx="44316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AnonimaData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DAGq1TbGqA8</dc:identifier>
  <dcterms:modified xsi:type="dcterms:W3CDTF">2011-08-01T06:04:30Z</dcterms:modified>
  <cp:revision>1</cp:revision>
  <dc:title>AnonimaData_presentation</dc:title>
</cp:coreProperties>
</file>